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500" r:id="rId2"/>
    <p:sldId id="598" r:id="rId3"/>
    <p:sldId id="567" r:id="rId4"/>
    <p:sldId id="568" r:id="rId5"/>
    <p:sldId id="576" r:id="rId6"/>
    <p:sldId id="572" r:id="rId7"/>
    <p:sldId id="571" r:id="rId8"/>
    <p:sldId id="581" r:id="rId9"/>
    <p:sldId id="573" r:id="rId10"/>
    <p:sldId id="597" r:id="rId11"/>
    <p:sldId id="599" r:id="rId12"/>
    <p:sldId id="582" r:id="rId13"/>
    <p:sldId id="585" r:id="rId14"/>
    <p:sldId id="586" r:id="rId15"/>
    <p:sldId id="583" r:id="rId16"/>
    <p:sldId id="588" r:id="rId17"/>
    <p:sldId id="589" r:id="rId18"/>
    <p:sldId id="570" r:id="rId19"/>
    <p:sldId id="600" r:id="rId20"/>
    <p:sldId id="268" r:id="rId2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B40874C-EC9D-46CC-939D-465108AE8905}">
          <p14:sldIdLst>
            <p14:sldId id="500"/>
            <p14:sldId id="598"/>
          </p14:sldIdLst>
        </p14:section>
        <p14:section name="Energy communities laws" id="{387D865C-1A67-48D0-AE47-E5FEE606BC53}">
          <p14:sldIdLst>
            <p14:sldId id="567"/>
            <p14:sldId id="568"/>
            <p14:sldId id="576"/>
            <p14:sldId id="572"/>
            <p14:sldId id="571"/>
            <p14:sldId id="581"/>
            <p14:sldId id="573"/>
            <p14:sldId id="597"/>
          </p14:sldIdLst>
        </p14:section>
        <p14:section name="Funzionamento" id="{09CC39DF-8D59-4563-8E22-00BF86343362}">
          <p14:sldIdLst>
            <p14:sldId id="599"/>
            <p14:sldId id="582"/>
            <p14:sldId id="585"/>
            <p14:sldId id="586"/>
            <p14:sldId id="583"/>
            <p14:sldId id="588"/>
            <p14:sldId id="589"/>
          </p14:sldIdLst>
        </p14:section>
        <p14:section name="Esempi" id="{65F9ED02-0E37-4349-AA50-259311350005}">
          <p14:sldIdLst/>
        </p14:section>
        <p14:section name="Ötzi 4 Energy Comm" id="{BB86F0F3-FA5D-462C-A201-1BBF4FDF329A}">
          <p14:sldIdLst>
            <p14:sldId id="570"/>
            <p14:sldId id="60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328"/>
    <a:srgbClr val="014B96"/>
    <a:srgbClr val="0D8CCB"/>
    <a:srgbClr val="78B248"/>
    <a:srgbClr val="1C91CA"/>
    <a:srgbClr val="4AA2B6"/>
    <a:srgbClr val="67AC92"/>
    <a:srgbClr val="6EAE83"/>
    <a:srgbClr val="158FCA"/>
    <a:srgbClr val="5C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56220" autoAdjust="0"/>
  </p:normalViewPr>
  <p:slideViewPr>
    <p:cSldViewPr snapToGrid="0">
      <p:cViewPr varScale="1">
        <p:scale>
          <a:sx n="47" d="100"/>
          <a:sy n="47" d="100"/>
        </p:scale>
        <p:origin x="2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382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1D5EE52-51C2-4EE7-8666-9697DAC145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C84E52-0E1E-4197-988B-3F2F97F53A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31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8304C00-38BF-4A69-9842-7365687653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5B5ADF-3885-4BEC-8142-0B16BE8EE8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C8CA9B-205A-44A3-9AF4-A737E52479D2}" type="datetimeFigureOut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0EC9E2A-4929-430A-9E62-CA5EA5207C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B66AB563-505E-490D-888B-35C1E3723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4E9E5E-FDD6-4B9F-B708-4DF3E4FE8A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97848A-5E14-41BF-8B5A-012FBFF5B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FF5EF0-52A4-414D-B367-26867A2FA91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5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9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promotion of the use of energy from renewable sources - </a:t>
            </a:r>
            <a:r>
              <a:rPr lang="de-DE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Förderung der Nutzung von Energie aus erneuerbaren Quellen	</a:t>
            </a:r>
            <a:r>
              <a:rPr lang="en-US" alt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common rules for the internal market for electricity - </a:t>
            </a:r>
            <a:r>
              <a:rPr lang="de-DE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Gemeinsame Regeln für den Elektrizitätsbinnenmarkt</a:t>
            </a:r>
            <a:endParaRPr lang="en-US" altLang="it-IT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Renewable energy self-consumers (prosumers) -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Selbstverbraucher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erneuerbarer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Energien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(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Prosumenten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)		Active customers –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aktive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Kunden</a:t>
            </a:r>
            <a:b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</a:b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Renewable energy communities (REC) –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Gemeinschaften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für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erneuerbare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Energien</a:t>
            </a: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				</a:t>
            </a:r>
            <a:r>
              <a:rPr lang="en-US" alt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Citizen energy communities - </a:t>
            </a:r>
            <a:r>
              <a:rPr lang="en-US" alt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Bürgerenergiegemeinschaften</a:t>
            </a:r>
            <a:endParaRPr lang="en-US" altLang="it-IT" sz="1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it-IT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5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comunità energetica decide autonomamente come gestire questi importi nei confronti degli azionisti.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8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Forma giuridica (associazione / cooperativa) </a:t>
            </a:r>
          </a:p>
          <a:p>
            <a:endParaRPr lang="it-IT" dirty="0"/>
          </a:p>
          <a:p>
            <a:r>
              <a:rPr lang="it-IT" dirty="0"/>
              <a:t>Proprietà e gestione di impianti di energia rinnovabile</a:t>
            </a:r>
          </a:p>
          <a:p>
            <a:endParaRPr lang="it-IT" dirty="0"/>
          </a:p>
          <a:p>
            <a:r>
              <a:rPr lang="it-IT" dirty="0"/>
              <a:t>Forma di immissione in rete dell'impianto (vendita totale o parziale)</a:t>
            </a:r>
          </a:p>
          <a:p>
            <a:endParaRPr lang="it-IT" dirty="0"/>
          </a:p>
          <a:p>
            <a:r>
              <a:rPr lang="it-IT" dirty="0"/>
              <a:t>Investimento per la costruzione dell'impianto di energia rinnovabile</a:t>
            </a:r>
          </a:p>
          <a:p>
            <a:endParaRPr lang="it-IT" dirty="0"/>
          </a:p>
          <a:p>
            <a:r>
              <a:rPr lang="it-IT" dirty="0"/>
              <a:t>Distribuzione dei ricavi all'interno della comunità energetica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4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0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Soluzione</a:t>
            </a:r>
            <a:r>
              <a:rPr lang="de-DE" dirty="0"/>
              <a:t> all-in-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permetta</a:t>
            </a:r>
            <a:r>
              <a:rPr lang="de-DE" dirty="0"/>
              <a:t> ad </a:t>
            </a:r>
            <a:r>
              <a:rPr lang="de-DE" dirty="0" err="1"/>
              <a:t>ogni</a:t>
            </a:r>
            <a:r>
              <a:rPr lang="de-DE" dirty="0"/>
              <a:t> </a:t>
            </a:r>
            <a:r>
              <a:rPr lang="de-DE" dirty="0" err="1"/>
              <a:t>nostro</a:t>
            </a:r>
            <a:r>
              <a:rPr lang="de-DE" dirty="0"/>
              <a:t> </a:t>
            </a:r>
            <a:r>
              <a:rPr lang="de-DE" dirty="0" err="1"/>
              <a:t>socio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affiancamento</a:t>
            </a:r>
            <a:r>
              <a:rPr lang="de-DE" dirty="0"/>
              <a:t> continuo </a:t>
            </a:r>
            <a:r>
              <a:rPr lang="de-DE" dirty="0" err="1"/>
              <a:t>nella</a:t>
            </a:r>
            <a:r>
              <a:rPr lang="de-DE" dirty="0"/>
              <a:t> </a:t>
            </a:r>
            <a:r>
              <a:rPr lang="de-DE" dirty="0" err="1"/>
              <a:t>costruzione</a:t>
            </a:r>
            <a:r>
              <a:rPr lang="de-DE" dirty="0"/>
              <a:t> della </a:t>
            </a:r>
            <a:r>
              <a:rPr lang="de-DE" dirty="0" err="1"/>
              <a:t>comunità</a:t>
            </a:r>
            <a:r>
              <a:rPr lang="de-DE" dirty="0"/>
              <a:t>.</a:t>
            </a:r>
          </a:p>
          <a:p>
            <a:r>
              <a:rPr lang="de-DE" dirty="0"/>
              <a:t>Non </a:t>
            </a:r>
            <a:r>
              <a:rPr lang="de-DE" dirty="0" err="1"/>
              <a:t>vogliamo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noi</a:t>
            </a:r>
            <a:r>
              <a:rPr lang="de-DE" dirty="0"/>
              <a:t> </a:t>
            </a:r>
            <a:r>
              <a:rPr lang="de-DE" dirty="0" err="1"/>
              <a:t>organizzazione</a:t>
            </a:r>
            <a:r>
              <a:rPr lang="de-DE" dirty="0"/>
              <a:t> di </a:t>
            </a:r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r>
              <a:rPr lang="de-DE" dirty="0"/>
              <a:t> per le </a:t>
            </a:r>
            <a:r>
              <a:rPr lang="de-DE" dirty="0" err="1"/>
              <a:t>comunità</a:t>
            </a:r>
            <a:r>
              <a:rPr lang="de-DE" dirty="0"/>
              <a:t> di energia in </a:t>
            </a:r>
            <a:r>
              <a:rPr lang="de-DE" dirty="0" err="1"/>
              <a:t>alto</a:t>
            </a:r>
            <a:r>
              <a:rPr lang="de-DE" dirty="0"/>
              <a:t> </a:t>
            </a:r>
            <a:r>
              <a:rPr lang="de-DE" dirty="0" err="1"/>
              <a:t>adige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F5EF0-52A4-414D-B367-26867A2FA91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:a16="http://schemas.microsoft.com/office/drawing/2014/main" id="{6C8999BE-163F-49C3-BE77-40A033082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 bwMode="auto">
          <a:xfrm>
            <a:off x="0" y="6721475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9DD0E-7C09-4D7F-BC59-877D5262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0BD9-A27A-4A27-9CA9-209762140B4E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1A2969-D279-4644-A5DF-638503C8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F2DBF9-E6C5-4442-9B50-A625F7C1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9525"/>
            <a:ext cx="27432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BAC0505-B7A0-4A6E-A102-56ABC04DED3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3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>
            <a:extLst>
              <a:ext uri="{FF2B5EF4-FFF2-40B4-BE49-F238E27FC236}">
                <a16:creationId xmlns:a16="http://schemas.microsoft.com/office/drawing/2014/main" id="{8BD43E30-3158-41B9-911D-D50BC28EC671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BCF7EB-4B4A-4B21-928E-918B4E36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C39B-08A5-4E68-ACFD-90BAC7D55520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3D2CBB-1B35-42DF-9164-3128C791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57C62-DF55-4401-9AC9-35E2AD97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00C9-6564-4C20-AEFB-CA7C21F9CC7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0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>
            <a:extLst>
              <a:ext uri="{FF2B5EF4-FFF2-40B4-BE49-F238E27FC236}">
                <a16:creationId xmlns:a16="http://schemas.microsoft.com/office/drawing/2014/main" id="{34B7589A-F710-4422-83E7-D1EFDB86F4DF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4C34F3-3EEB-4706-9971-69D0B26A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E7A0-EB48-40DA-8652-C147C0CDD668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180A85-6F8B-4AAA-8C26-C102866F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DF83A0-77EF-4D9A-B75C-92DB132D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8226-AAEC-4B7C-B83A-C67D775DE2F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6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:a16="http://schemas.microsoft.com/office/drawing/2014/main" id="{424115C8-A616-4FCA-A7D0-43B1211CB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 bwMode="auto">
          <a:xfrm>
            <a:off x="0" y="6721475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1">
            <a:extLst>
              <a:ext uri="{FF2B5EF4-FFF2-40B4-BE49-F238E27FC236}">
                <a16:creationId xmlns:a16="http://schemas.microsoft.com/office/drawing/2014/main" id="{86B4A478-DCF6-422F-82E2-5C602D2D2812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2913AA6-F88C-4F4D-888B-1D2865CA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5DA4-C2B5-4AF7-94D4-5B65381667D8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F3C7CC-4D1B-4622-B3E7-A42FE8CE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3B4789-1B0C-454A-AC27-21BB826F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B388FF3-8CCB-4064-A91A-B0E8BE5FE22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4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>
            <a:extLst>
              <a:ext uri="{FF2B5EF4-FFF2-40B4-BE49-F238E27FC236}">
                <a16:creationId xmlns:a16="http://schemas.microsoft.com/office/drawing/2014/main" id="{A08F9901-651B-4CE3-98BB-4647FF357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 bwMode="auto">
          <a:xfrm>
            <a:off x="0" y="6721475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1">
            <a:extLst>
              <a:ext uri="{FF2B5EF4-FFF2-40B4-BE49-F238E27FC236}">
                <a16:creationId xmlns:a16="http://schemas.microsoft.com/office/drawing/2014/main" id="{49242323-36F4-4340-AADB-05B19AF80C23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AF4A95-69A8-4C57-A2ED-70758DC7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9D12-4ACB-4FE3-81DF-966AC72C2814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722B84-064E-444B-B615-246BBCD9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5DEF5D-B8C6-45AA-AD1F-AF0E878B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7811-5850-44D7-B0DE-63B4D3AB4FC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3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AA16AB7F-D5EA-43C7-AEA3-28A65E963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 bwMode="auto">
          <a:xfrm>
            <a:off x="0" y="6721475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">
            <a:extLst>
              <a:ext uri="{FF2B5EF4-FFF2-40B4-BE49-F238E27FC236}">
                <a16:creationId xmlns:a16="http://schemas.microsoft.com/office/drawing/2014/main" id="{90BA1319-C5FD-4420-B781-A1A623C37E13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48EFE90-F629-41AF-8525-C761EDC9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67E5-B49A-4E55-B067-480662B417C3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9FE6FF-C2F5-493A-9207-498DBAF9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A383BF1-F3C8-4BA0-BFA3-BAD31E92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A4CE-40FC-4CF2-83C8-946667E3D43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>
            <a:extLst>
              <a:ext uri="{FF2B5EF4-FFF2-40B4-BE49-F238E27FC236}">
                <a16:creationId xmlns:a16="http://schemas.microsoft.com/office/drawing/2014/main" id="{D0B910AC-007B-4A2D-9C2C-A307427BB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 bwMode="auto">
          <a:xfrm>
            <a:off x="0" y="6721475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">
            <a:extLst>
              <a:ext uri="{FF2B5EF4-FFF2-40B4-BE49-F238E27FC236}">
                <a16:creationId xmlns:a16="http://schemas.microsoft.com/office/drawing/2014/main" id="{3C6D1A1C-2728-460B-A9BA-E668F3AA29BA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12190373-0808-4D3E-A04A-12474D7D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DF62-11D9-4E42-95CF-78CB2EDEF8AC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F4A063E-0EEF-44C8-AE6C-8A843986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6A692F01-4F19-4A23-B243-381499CF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B8E3-66B7-4D37-87D6-E01B8982E63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">
            <a:extLst>
              <a:ext uri="{FF2B5EF4-FFF2-40B4-BE49-F238E27FC236}">
                <a16:creationId xmlns:a16="http://schemas.microsoft.com/office/drawing/2014/main" id="{F2A4C48F-67D1-467D-8037-7795A7C2A6A0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40EEDA7-6F79-4670-A927-D2CD5832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A948-DA95-45D4-9F33-FA9580B5B55C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57C5FA9-425E-4A96-B059-AEF70FF4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D7936ED-C4CB-4AC8-BA91-8AD74C54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7ADA-2746-4BD7-9AA3-D984F124B5D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2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ADBD3E7-4165-485A-BF55-F417E31EC203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F6C4F68-6CCC-4F41-AC96-07E97FF0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3D7D-E2A2-4D2F-856D-55307121746A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5DB4155-1EA6-4D26-8019-4D51CB11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DACBC3F-C51A-47AA-8BB5-49290F14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DCFE-94B1-46FA-8353-DBE7E133131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>
            <a:extLst>
              <a:ext uri="{FF2B5EF4-FFF2-40B4-BE49-F238E27FC236}">
                <a16:creationId xmlns:a16="http://schemas.microsoft.com/office/drawing/2014/main" id="{D6875E96-D9BC-4A3E-A0E4-1663127A8C20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1FEF115-0F53-46E7-A9F4-163AE382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B948-F100-4686-B25E-50ECA7E03B51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E7CD96-9257-4881-A177-ACEE3715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178959B-C08B-4AEC-A3D9-3AE71BDD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B65B-CFE3-4B5F-8744-44BB89C3703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>
            <a:extLst>
              <a:ext uri="{FF2B5EF4-FFF2-40B4-BE49-F238E27FC236}">
                <a16:creationId xmlns:a16="http://schemas.microsoft.com/office/drawing/2014/main" id="{B21E6EEC-08AD-47DD-BA8F-42DFEE1CAF66}"/>
              </a:ext>
            </a:extLst>
          </p:cNvPr>
          <p:cNvSpPr/>
          <p:nvPr userDrawn="1"/>
        </p:nvSpPr>
        <p:spPr>
          <a:xfrm>
            <a:off x="0" y="6921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1">
            <a:extLst>
              <a:ext uri="{FF2B5EF4-FFF2-40B4-BE49-F238E27FC236}">
                <a16:creationId xmlns:a16="http://schemas.microsoft.com/office/drawing/2014/main" id="{5C3391A9-8C36-4B8F-8D96-E217C916E295}"/>
              </a:ext>
            </a:extLst>
          </p:cNvPr>
          <p:cNvSpPr/>
          <p:nvPr userDrawn="1"/>
        </p:nvSpPr>
        <p:spPr>
          <a:xfrm>
            <a:off x="152400" y="844550"/>
            <a:ext cx="12192000" cy="53975"/>
          </a:xfrm>
          <a:prstGeom prst="rect">
            <a:avLst/>
          </a:prstGeom>
          <a:gradFill>
            <a:gsLst>
              <a:gs pos="0">
                <a:srgbClr val="0A8BCB"/>
              </a:gs>
              <a:gs pos="100000">
                <a:srgbClr val="78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2379C91-918F-458C-8D74-96756530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E0E0-3554-4A86-9816-C43B77AEEA58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6A9AC0E-851D-4E76-A2D7-9CC55552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5396289-B042-4359-8B40-8C546B9C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A972-1D00-47B3-A9C2-767416C6D6B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0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E75022-67CF-4185-9212-45EB46289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C67A01-C06E-4A10-851B-7645EF6B4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2B84B-8B1D-4096-988B-A2742054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399D4E-61F7-4E38-A571-356E15CDD7B3}" type="datetime1">
              <a:rPr lang="en-GB"/>
              <a:pPr>
                <a:defRPr/>
              </a:pPr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0BDD-D248-43CE-9E55-465E210C6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5B2BF-2F44-4F20-BDF0-06D14F7AB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3F64BC-B4A9-4DFF-A9CF-B0C8064D21B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pic>
        <p:nvPicPr>
          <p:cNvPr id="1031" name="Bild 4">
            <a:extLst>
              <a:ext uri="{FF2B5EF4-FFF2-40B4-BE49-F238E27FC236}">
                <a16:creationId xmlns:a16="http://schemas.microsoft.com/office/drawing/2014/main" id="{BC45F6B7-19F6-4685-9EDF-1D384C9950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 bwMode="auto">
          <a:xfrm>
            <a:off x="0" y="6721475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11">
            <a:extLst>
              <a:ext uri="{FF2B5EF4-FFF2-40B4-BE49-F238E27FC236}">
                <a16:creationId xmlns:a16="http://schemas.microsoft.com/office/drawing/2014/main" id="{CB2ED151-4940-473B-8F4A-9DCDA3ECCB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237288"/>
            <a:ext cx="8477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SEV - SÃ¼dtiroler Energieverband">
            <a:extLst>
              <a:ext uri="{FF2B5EF4-FFF2-40B4-BE49-F238E27FC236}">
                <a16:creationId xmlns:a16="http://schemas.microsoft.com/office/drawing/2014/main" id="{5AF39E37-600E-4B7B-95BE-80CB6B867B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237288"/>
            <a:ext cx="762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Immagine 5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E79F2FD5-B20B-4A9F-8751-A9B44DCF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05" y="131423"/>
            <a:ext cx="3359576" cy="20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9D6F73-6EB0-4FC4-8390-93EEBDF68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6003" cy="2265549"/>
          </a:xfrm>
          <a:prstGeom prst="rect">
            <a:avLst/>
          </a:prstGeom>
        </p:spPr>
      </p:pic>
      <p:sp>
        <p:nvSpPr>
          <p:cNvPr id="5" name="TextBox 32">
            <a:extLst>
              <a:ext uri="{FF2B5EF4-FFF2-40B4-BE49-F238E27FC236}">
                <a16:creationId xmlns:a16="http://schemas.microsoft.com/office/drawing/2014/main" id="{1108F9F8-A885-4921-B69A-8C20BE98B753}"/>
              </a:ext>
            </a:extLst>
          </p:cNvPr>
          <p:cNvSpPr txBox="1"/>
          <p:nvPr/>
        </p:nvSpPr>
        <p:spPr>
          <a:xfrm>
            <a:off x="0" y="2808804"/>
            <a:ext cx="12192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6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Energiegemeinschaften</a:t>
            </a:r>
            <a:r>
              <a:rPr lang="de-DE" sz="42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C12C52-4E27-46B9-A62F-D7A4046BA8E0}"/>
              </a:ext>
            </a:extLst>
          </p:cNvPr>
          <p:cNvSpPr txBox="1"/>
          <p:nvPr/>
        </p:nvSpPr>
        <p:spPr>
          <a:xfrm>
            <a:off x="0" y="526450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rgbClr val="7A7A7A"/>
                </a:solidFill>
                <a:latin typeface="Open Sans" panose="020B0606030504020204" pitchFamily="34" charset="0"/>
                <a:ea typeface="Source Sans Pro Light" panose="020B0403030403020204" pitchFamily="34" charset="0"/>
              </a:rPr>
              <a:t>1</a:t>
            </a:r>
            <a:r>
              <a:rPr lang="de-DE" sz="1800" b="1" dirty="0">
                <a:solidFill>
                  <a:srgbClr val="7A7A7A"/>
                </a:solidFill>
                <a:latin typeface="Open Sans" panose="020B0606030504020204" pitchFamily="34" charset="0"/>
                <a:ea typeface="Source Sans Pro Light" panose="020B0403030403020204" pitchFamily="34" charset="0"/>
              </a:rPr>
              <a:t>2.05.2022 – </a:t>
            </a:r>
            <a:r>
              <a:rPr lang="en-US" sz="1800" b="1" dirty="0" err="1">
                <a:solidFill>
                  <a:srgbClr val="7A7A7A"/>
                </a:solidFill>
                <a:latin typeface="Open Sans" panose="020B0606030504020204" pitchFamily="34" charset="0"/>
                <a:ea typeface="Source Sans Pro Light" panose="020B0403030403020204" pitchFamily="34" charset="0"/>
              </a:rPr>
              <a:t>Neumarkt</a:t>
            </a:r>
            <a:endParaRPr lang="en-US" sz="1800" b="1" dirty="0">
              <a:solidFill>
                <a:srgbClr val="7A7A7A"/>
              </a:solidFill>
              <a:latin typeface="Open Sans" panose="020B0606030504020204" pitchFamily="34" charset="0"/>
              <a:ea typeface="Source Sans Pro Light" panose="020B04030304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7A7A7A"/>
              </a:solidFill>
              <a:latin typeface="Open Sans" panose="020B0606030504020204" pitchFamily="34" charset="0"/>
              <a:ea typeface="Source Sans Pro Light" panose="020B04030304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7A7A7A"/>
                </a:solidFill>
                <a:latin typeface="Open Sans" panose="020B0606030504020204" pitchFamily="34" charset="0"/>
              </a:rPr>
              <a:t>Dario Sacchetti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7A7A7A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Schlüsselpunkte für eine definitive Umsetzung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845A23-F7E4-4037-BD15-F15B70C9AF20}"/>
              </a:ext>
            </a:extLst>
          </p:cNvPr>
          <p:cNvSpPr txBox="1"/>
          <p:nvPr/>
        </p:nvSpPr>
        <p:spPr>
          <a:xfrm>
            <a:off x="-1" y="1352492"/>
            <a:ext cx="11668126" cy="512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lvl="1" algn="just" eaLnBrk="1" hangingPunct="1">
              <a:lnSpc>
                <a:spcPts val="2500"/>
              </a:lnSpc>
              <a:spcAft>
                <a:spcPts val="1800"/>
              </a:spcAft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Anpassung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Rückzahlung</a:t>
            </a:r>
            <a:r>
              <a:rPr lang="de-DE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xx €/MWh CER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– xx €/MWh AUC </a:t>
            </a:r>
            <a:r>
              <a:rPr lang="de-DE" altLang="it-IT" sz="2000" dirty="0">
                <a:solidFill>
                  <a:srgbClr val="014B9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(geregelt durch ARERA)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Maximale Leistung für jede Anlage von </a:t>
            </a:r>
            <a:r>
              <a:rPr lang="de-DE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1 MW 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Anschluss aller Anschlüsse im selben Umspannwerk </a:t>
            </a:r>
            <a:r>
              <a:rPr lang="de-DE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HS/MS (primär)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Einbeziehung bestehender Anlagen für erneuerbare Energien </a:t>
            </a:r>
            <a:r>
              <a:rPr lang="de-DE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bis zu 30 %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der </a:t>
            </a:r>
            <a:b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neu installierten Leistung</a:t>
            </a:r>
          </a:p>
          <a:p>
            <a:pPr marL="925513" lvl="2" algn="just" eaLnBrk="1" hangingPunct="1">
              <a:lnSpc>
                <a:spcPts val="2500"/>
              </a:lnSpc>
              <a:spcAft>
                <a:spcPts val="1800"/>
              </a:spcAft>
              <a:defRPr/>
            </a:pPr>
            <a:endParaRPr lang="it-IT" altLang="it-IT" sz="2000" b="1" dirty="0">
              <a:solidFill>
                <a:srgbClr val="00B0F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468313" lvl="1" algn="just" eaLnBrk="1" hangingPunct="1">
              <a:lnSpc>
                <a:spcPts val="2500"/>
              </a:lnSpc>
              <a:spcAft>
                <a:spcPts val="1800"/>
              </a:spcAft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Gesetzgebung: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Auszahlung </a:t>
            </a:r>
            <a:r>
              <a:rPr lang="de-DE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xxx €/MWh </a:t>
            </a:r>
            <a:r>
              <a:rPr lang="de-DE" altLang="it-IT" sz="2000" dirty="0">
                <a:solidFill>
                  <a:srgbClr val="014B9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(Erwartung </a:t>
            </a:r>
            <a:r>
              <a:rPr lang="de-DE" altLang="it-IT" sz="2000" dirty="0" err="1">
                <a:solidFill>
                  <a:srgbClr val="014B9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Mi.S.E</a:t>
            </a:r>
            <a:r>
              <a:rPr lang="de-DE" altLang="it-IT" sz="2000" dirty="0">
                <a:solidFill>
                  <a:srgbClr val="014B96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. – vielleicht je nach Quellen unterschiedlich?)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altLang="it-IT" sz="2000" dirty="0"/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Möglichkeit zu Steuerabzügen</a:t>
            </a:r>
          </a:p>
        </p:txBody>
      </p:sp>
    </p:spTree>
    <p:extLst>
      <p:ext uri="{BB962C8B-B14F-4D97-AF65-F5344CB8AC3E}">
        <p14:creationId xmlns:p14="http://schemas.microsoft.com/office/powerpoint/2010/main" val="203857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>
            <a:extLst>
              <a:ext uri="{FF2B5EF4-FFF2-40B4-BE49-F238E27FC236}">
                <a16:creationId xmlns:a16="http://schemas.microsoft.com/office/drawing/2014/main" id="{FF106F34-7B6D-46C9-BD72-599F4292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292"/>
            <a:ext cx="12192000" cy="538609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0" b="1" spc="60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de-DE" altLang="de-DE" sz="7200" dirty="0"/>
              <a:t> </a:t>
            </a:r>
          </a:p>
          <a:p>
            <a:endParaRPr lang="de-DE" altLang="de-DE" sz="3200" dirty="0"/>
          </a:p>
          <a:p>
            <a:r>
              <a:rPr lang="de-DE" altLang="de-DE" dirty="0"/>
              <a:t>Energiegemeinschaften</a:t>
            </a:r>
          </a:p>
          <a:p>
            <a:r>
              <a:rPr lang="de-DE" altLang="de-DE" dirty="0"/>
              <a:t> </a:t>
            </a:r>
          </a:p>
          <a:p>
            <a:r>
              <a:rPr lang="de-DE" altLang="de-DE" dirty="0"/>
              <a:t>Durchführung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0400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Durchführung #1 - Gründung</a:t>
            </a:r>
            <a:endParaRPr lang="it-IT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1032" name="Picture 8" descr="Nozione del reddito d'impresa">
            <a:extLst>
              <a:ext uri="{FF2B5EF4-FFF2-40B4-BE49-F238E27FC236}">
                <a16:creationId xmlns:a16="http://schemas.microsoft.com/office/drawing/2014/main" id="{E0E0D41F-9C98-4DBF-909B-59A68AD7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74" y="3950371"/>
            <a:ext cx="1908022" cy="10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🏠 Casa Emoji">
            <a:extLst>
              <a:ext uri="{FF2B5EF4-FFF2-40B4-BE49-F238E27FC236}">
                <a16:creationId xmlns:a16="http://schemas.microsoft.com/office/drawing/2014/main" id="{7DA20A4D-30BF-403D-8655-246D754EE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53"/>
          <a:stretch/>
        </p:blipFill>
        <p:spPr bwMode="auto">
          <a:xfrm>
            <a:off x="4727474" y="1693080"/>
            <a:ext cx="1040208" cy="10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BLICA AMMINISTRAZIONE E IMPRESE: E' TEMPO DI RIVOLUZIONE CULTURALE. -  Certificati online">
            <a:extLst>
              <a:ext uri="{FF2B5EF4-FFF2-40B4-BE49-F238E27FC236}">
                <a16:creationId xmlns:a16="http://schemas.microsoft.com/office/drawing/2014/main" id="{DD7EB768-D30F-45C0-A02A-D073ED48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5" y="2744381"/>
            <a:ext cx="2080509" cy="12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Nozione del reddito d'impresa">
            <a:extLst>
              <a:ext uri="{FF2B5EF4-FFF2-40B4-BE49-F238E27FC236}">
                <a16:creationId xmlns:a16="http://schemas.microsoft.com/office/drawing/2014/main" id="{CBBB69A7-329E-4227-95A0-FD670482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1" y="1629896"/>
            <a:ext cx="1908022" cy="10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🏠 Casa Emoji">
            <a:extLst>
              <a:ext uri="{FF2B5EF4-FFF2-40B4-BE49-F238E27FC236}">
                <a16:creationId xmlns:a16="http://schemas.microsoft.com/office/drawing/2014/main" id="{E6F1791B-B72F-45A8-9C1C-A656197CE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53"/>
          <a:stretch/>
        </p:blipFill>
        <p:spPr bwMode="auto">
          <a:xfrm>
            <a:off x="1104621" y="4146669"/>
            <a:ext cx="1040208" cy="10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🏠 Casa Emoji">
            <a:extLst>
              <a:ext uri="{FF2B5EF4-FFF2-40B4-BE49-F238E27FC236}">
                <a16:creationId xmlns:a16="http://schemas.microsoft.com/office/drawing/2014/main" id="{0F0CBEAA-655A-4DD9-BEE3-627286D22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53"/>
          <a:stretch/>
        </p:blipFill>
        <p:spPr bwMode="auto">
          <a:xfrm>
            <a:off x="3038122" y="4217816"/>
            <a:ext cx="1040208" cy="10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🏠 Casa Emoji">
            <a:extLst>
              <a:ext uri="{FF2B5EF4-FFF2-40B4-BE49-F238E27FC236}">
                <a16:creationId xmlns:a16="http://schemas.microsoft.com/office/drawing/2014/main" id="{477EBBC8-2875-4214-8883-F75CD788D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53"/>
          <a:stretch/>
        </p:blipFill>
        <p:spPr bwMode="auto">
          <a:xfrm>
            <a:off x="5595288" y="2888123"/>
            <a:ext cx="1040208" cy="10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🏠 Casa Emoji">
            <a:extLst>
              <a:ext uri="{FF2B5EF4-FFF2-40B4-BE49-F238E27FC236}">
                <a16:creationId xmlns:a16="http://schemas.microsoft.com/office/drawing/2014/main" id="{A2F50784-697A-4626-98CE-5EAB0BB8D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53"/>
          <a:stretch/>
        </p:blipFill>
        <p:spPr bwMode="auto">
          <a:xfrm>
            <a:off x="1997914" y="2915428"/>
            <a:ext cx="1040208" cy="10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pianto fotovoltaico monofase su fornitura trifase - Kiosko Tecnologia">
            <a:extLst>
              <a:ext uri="{FF2B5EF4-FFF2-40B4-BE49-F238E27FC236}">
                <a16:creationId xmlns:a16="http://schemas.microsoft.com/office/drawing/2014/main" id="{E5594C39-43B4-47BA-81A0-7D7AC87B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022" y="1521148"/>
            <a:ext cx="3215444" cy="3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vola 4">
            <a:extLst>
              <a:ext uri="{FF2B5EF4-FFF2-40B4-BE49-F238E27FC236}">
                <a16:creationId xmlns:a16="http://schemas.microsoft.com/office/drawing/2014/main" id="{5D8CF220-600B-4648-94CB-33B70E9B5780}"/>
              </a:ext>
            </a:extLst>
          </p:cNvPr>
          <p:cNvSpPr/>
          <p:nvPr/>
        </p:nvSpPr>
        <p:spPr>
          <a:xfrm rot="256276">
            <a:off x="205673" y="720849"/>
            <a:ext cx="11467927" cy="5950680"/>
          </a:xfrm>
          <a:prstGeom prst="cloud">
            <a:avLst/>
          </a:prstGeom>
          <a:solidFill>
            <a:srgbClr val="014B96">
              <a:alpha val="10196"/>
            </a:srgbClr>
          </a:solidFill>
          <a:ln>
            <a:solidFill>
              <a:srgbClr val="01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aposto contenuto 1">
            <a:extLst>
              <a:ext uri="{FF2B5EF4-FFF2-40B4-BE49-F238E27FC236}">
                <a16:creationId xmlns:a16="http://schemas.microsoft.com/office/drawing/2014/main" id="{D82652E6-D884-4C5A-BDAB-FD4E239B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409" y="5336853"/>
            <a:ext cx="3346768" cy="551884"/>
          </a:xfrm>
          <a:noFill/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de-DE" sz="2600" b="1" i="1" dirty="0">
                <a:solidFill>
                  <a:srgbClr val="014B96"/>
                </a:solidFill>
                <a:latin typeface="Source Sans Pro" panose="020B0503030403020204" pitchFamily="34" charset="0"/>
              </a:rPr>
              <a:t>Energiegemeinschaft</a:t>
            </a:r>
            <a:endParaRPr lang="de-DE" sz="2600" i="1" dirty="0">
              <a:solidFill>
                <a:srgbClr val="014B96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Durchführung #2 – Energiefluss</a:t>
            </a:r>
            <a:endParaRPr lang="it-IT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C9D336D-316B-475D-8466-7F18759F0A1F}"/>
              </a:ext>
            </a:extLst>
          </p:cNvPr>
          <p:cNvGrpSpPr/>
          <p:nvPr/>
        </p:nvGrpSpPr>
        <p:grpSpPr>
          <a:xfrm>
            <a:off x="64008" y="1870472"/>
            <a:ext cx="5705856" cy="3110147"/>
            <a:chOff x="859536" y="1461853"/>
            <a:chExt cx="8811768" cy="446269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A376522-30E6-47B4-ADCE-8F2ADC09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303" y="1461853"/>
              <a:ext cx="8521497" cy="4336957"/>
            </a:xfrm>
            <a:prstGeom prst="rect">
              <a:avLst/>
            </a:prstGeom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E376C419-BA22-48E0-AA6D-2D4183DD7656}"/>
                </a:ext>
              </a:extLst>
            </p:cNvPr>
            <p:cNvSpPr/>
            <p:nvPr/>
          </p:nvSpPr>
          <p:spPr>
            <a:xfrm>
              <a:off x="859536" y="5349240"/>
              <a:ext cx="7772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E77ADB2F-C327-4359-8B2E-DD53A41B8227}"/>
                </a:ext>
              </a:extLst>
            </p:cNvPr>
            <p:cNvSpPr/>
            <p:nvPr/>
          </p:nvSpPr>
          <p:spPr>
            <a:xfrm>
              <a:off x="8695944" y="5375905"/>
              <a:ext cx="97536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7565EA3F-419C-4785-82C6-14F7B65031BF}"/>
              </a:ext>
            </a:extLst>
          </p:cNvPr>
          <p:cNvCxnSpPr/>
          <p:nvPr/>
        </p:nvCxnSpPr>
        <p:spPr>
          <a:xfrm rot="16200000" flipV="1">
            <a:off x="425196" y="2061972"/>
            <a:ext cx="978408" cy="128016"/>
          </a:xfrm>
          <a:prstGeom prst="bentConnector3">
            <a:avLst>
              <a:gd name="adj1" fmla="val 467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a gomito 31">
            <a:extLst>
              <a:ext uri="{FF2B5EF4-FFF2-40B4-BE49-F238E27FC236}">
                <a16:creationId xmlns:a16="http://schemas.microsoft.com/office/drawing/2014/main" id="{AFB6EAE8-2DFB-43C1-9B5B-BE846C5E9668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80116" y="2134411"/>
            <a:ext cx="1071561" cy="134112"/>
          </a:xfrm>
          <a:prstGeom prst="bentConnector3">
            <a:avLst>
              <a:gd name="adj1" fmla="val -347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901E2F4F-477A-4ED5-818A-B282A19A095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12364" y="2205626"/>
            <a:ext cx="1251201" cy="2"/>
          </a:xfrm>
          <a:prstGeom prst="bentConnector3">
            <a:avLst>
              <a:gd name="adj1" fmla="val 50000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E2BBAB80-4D9C-4BF8-A5E1-C6EF3829B7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65272" y="4179067"/>
            <a:ext cx="2030821" cy="275503"/>
          </a:xfrm>
          <a:prstGeom prst="bentConnector3">
            <a:avLst>
              <a:gd name="adj1" fmla="val -262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a gomito 47">
            <a:extLst>
              <a:ext uri="{FF2B5EF4-FFF2-40B4-BE49-F238E27FC236}">
                <a16:creationId xmlns:a16="http://schemas.microsoft.com/office/drawing/2014/main" id="{53BD4723-B7A3-40B8-B9F6-5BB188A45F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24223" y="4380613"/>
            <a:ext cx="1249327" cy="579474"/>
          </a:xfrm>
          <a:prstGeom prst="bentConnector3">
            <a:avLst>
              <a:gd name="adj1" fmla="val 50000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a gomito 51">
            <a:extLst>
              <a:ext uri="{FF2B5EF4-FFF2-40B4-BE49-F238E27FC236}">
                <a16:creationId xmlns:a16="http://schemas.microsoft.com/office/drawing/2014/main" id="{AC7F8E9C-BDF2-46C4-AAA3-0B30B47DDB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4041" y="4435709"/>
            <a:ext cx="1238392" cy="257064"/>
          </a:xfrm>
          <a:prstGeom prst="bentConnector3">
            <a:avLst>
              <a:gd name="adj1" fmla="val -227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E692841C-6DAF-459C-A705-05C30570DACE}"/>
              </a:ext>
            </a:extLst>
          </p:cNvPr>
          <p:cNvCxnSpPr>
            <a:cxnSpLocks/>
          </p:cNvCxnSpPr>
          <p:nvPr/>
        </p:nvCxnSpPr>
        <p:spPr>
          <a:xfrm rot="5400000">
            <a:off x="803744" y="4615473"/>
            <a:ext cx="1390792" cy="49937"/>
          </a:xfrm>
          <a:prstGeom prst="bentConnector3">
            <a:avLst>
              <a:gd name="adj1" fmla="val -74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a gomito 61">
            <a:extLst>
              <a:ext uri="{FF2B5EF4-FFF2-40B4-BE49-F238E27FC236}">
                <a16:creationId xmlns:a16="http://schemas.microsoft.com/office/drawing/2014/main" id="{8275B30B-B598-408F-8EB4-204D0D22B1AE}"/>
              </a:ext>
            </a:extLst>
          </p:cNvPr>
          <p:cNvCxnSpPr>
            <a:cxnSpLocks/>
          </p:cNvCxnSpPr>
          <p:nvPr/>
        </p:nvCxnSpPr>
        <p:spPr>
          <a:xfrm rot="5400000">
            <a:off x="352447" y="4533123"/>
            <a:ext cx="2087889" cy="17867"/>
          </a:xfrm>
          <a:prstGeom prst="bentConnector3">
            <a:avLst>
              <a:gd name="adj1" fmla="val 348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ntra nel Mercato Libero: Offerte Luce e Gas | Enel Energia">
            <a:extLst>
              <a:ext uri="{FF2B5EF4-FFF2-40B4-BE49-F238E27FC236}">
                <a16:creationId xmlns:a16="http://schemas.microsoft.com/office/drawing/2014/main" id="{E9569841-4B85-4F6C-A633-244F89CE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/>
          <a:stretch/>
        </p:blipFill>
        <p:spPr bwMode="auto">
          <a:xfrm>
            <a:off x="2809969" y="5332229"/>
            <a:ext cx="1481138" cy="6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Ötzi Strom - Neue Energie für Südtirol">
            <a:extLst>
              <a:ext uri="{FF2B5EF4-FFF2-40B4-BE49-F238E27FC236}">
                <a16:creationId xmlns:a16="http://schemas.microsoft.com/office/drawing/2014/main" id="{BD8AA0D1-F0D5-4238-9C3C-AB7CCE76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8" y="5332229"/>
            <a:ext cx="1476249" cy="8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peria - Wikipedia">
            <a:extLst>
              <a:ext uri="{FF2B5EF4-FFF2-40B4-BE49-F238E27FC236}">
                <a16:creationId xmlns:a16="http://schemas.microsoft.com/office/drawing/2014/main" id="{3AA3FF58-45A9-4459-9C1D-19F1381D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0" y="1055713"/>
            <a:ext cx="1960860" cy="6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egnaposto contenuto 1">
            <a:extLst>
              <a:ext uri="{FF2B5EF4-FFF2-40B4-BE49-F238E27FC236}">
                <a16:creationId xmlns:a16="http://schemas.microsoft.com/office/drawing/2014/main" id="{8FDF79FE-AD65-4D95-8CD1-2598E77C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65" y="1193526"/>
            <a:ext cx="5393489" cy="5445018"/>
          </a:xfrm>
        </p:spPr>
        <p:txBody>
          <a:bodyPr/>
          <a:lstStyle/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Jedes Mitglied der Energiegemeinschaft verbraucht weiterhin Energie aus dem Netz und erhält die Stromrechnung von seinem gewählten Lieferanten. </a:t>
            </a:r>
          </a:p>
          <a:p>
            <a:pPr marL="0" indent="0" algn="just">
              <a:buNone/>
            </a:pPr>
            <a:r>
              <a:rPr lang="de-DE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Es ist jederzeit möglich, den Anbieter zu wechseln.</a:t>
            </a:r>
          </a:p>
          <a:p>
            <a:pPr marL="0" indent="0" algn="just">
              <a:buNone/>
            </a:pPr>
            <a:endParaRPr lang="en-US" sz="26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Die erneuerbare Anlage </a:t>
            </a:r>
            <a:b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</a:b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speist Energie ins Netz ein.</a:t>
            </a:r>
          </a:p>
          <a:p>
            <a:pPr marL="0" indent="0" algn="just">
              <a:buNone/>
            </a:pPr>
            <a:endParaRPr lang="de-DE" sz="26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Der Eigenverbrauch erfolgt also </a:t>
            </a:r>
            <a:br>
              <a:rPr lang="de-DE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</a:br>
            <a:r>
              <a:rPr lang="de-DE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intern im externen Netz.</a:t>
            </a:r>
          </a:p>
        </p:txBody>
      </p:sp>
      <p:cxnSp>
        <p:nvCxnSpPr>
          <p:cNvPr id="75" name="Connettore a gomito 74">
            <a:extLst>
              <a:ext uri="{FF2B5EF4-FFF2-40B4-BE49-F238E27FC236}">
                <a16:creationId xmlns:a16="http://schemas.microsoft.com/office/drawing/2014/main" id="{274B72E8-803F-4E6C-B16D-3D00A5FBBA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51992" y="2189662"/>
            <a:ext cx="1274456" cy="168684"/>
          </a:xfrm>
          <a:prstGeom prst="bentConnector3">
            <a:avLst>
              <a:gd name="adj1" fmla="val 50000"/>
            </a:avLst>
          </a:prstGeom>
          <a:ln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4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Durchführung #3 – Einnahmen</a:t>
            </a:r>
            <a:endParaRPr lang="it-IT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C9D336D-316B-475D-8466-7F18759F0A1F}"/>
              </a:ext>
            </a:extLst>
          </p:cNvPr>
          <p:cNvGrpSpPr/>
          <p:nvPr/>
        </p:nvGrpSpPr>
        <p:grpSpPr>
          <a:xfrm>
            <a:off x="64008" y="1870472"/>
            <a:ext cx="5705856" cy="3110147"/>
            <a:chOff x="859536" y="1461853"/>
            <a:chExt cx="8811768" cy="446269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A376522-30E6-47B4-ADCE-8F2ADC09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303" y="1461853"/>
              <a:ext cx="8521497" cy="4336957"/>
            </a:xfrm>
            <a:prstGeom prst="rect">
              <a:avLst/>
            </a:prstGeom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E376C419-BA22-48E0-AA6D-2D4183DD7656}"/>
                </a:ext>
              </a:extLst>
            </p:cNvPr>
            <p:cNvSpPr/>
            <p:nvPr/>
          </p:nvSpPr>
          <p:spPr>
            <a:xfrm>
              <a:off x="859536" y="5349240"/>
              <a:ext cx="7772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E77ADB2F-C327-4359-8B2E-DD53A41B8227}"/>
                </a:ext>
              </a:extLst>
            </p:cNvPr>
            <p:cNvSpPr/>
            <p:nvPr/>
          </p:nvSpPr>
          <p:spPr>
            <a:xfrm>
              <a:off x="8695944" y="5375905"/>
              <a:ext cx="97536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Freccia circolare a destra 39">
            <a:extLst>
              <a:ext uri="{FF2B5EF4-FFF2-40B4-BE49-F238E27FC236}">
                <a16:creationId xmlns:a16="http://schemas.microsoft.com/office/drawing/2014/main" id="{EAAB5CCC-4ED7-4EF6-9B2B-A19A9F302E21}"/>
              </a:ext>
            </a:extLst>
          </p:cNvPr>
          <p:cNvSpPr/>
          <p:nvPr/>
        </p:nvSpPr>
        <p:spPr>
          <a:xfrm rot="9087178">
            <a:off x="4949452" y="1417279"/>
            <a:ext cx="1985124" cy="1586572"/>
          </a:xfrm>
          <a:prstGeom prst="curvedRightArrow">
            <a:avLst>
              <a:gd name="adj1" fmla="val 5487"/>
              <a:gd name="adj2" fmla="val 13888"/>
              <a:gd name="adj3" fmla="val 15714"/>
            </a:avLst>
          </a:prstGeom>
          <a:solidFill>
            <a:srgbClr val="4A9328"/>
          </a:solidFill>
          <a:ln>
            <a:solidFill>
              <a:srgbClr val="4A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7" name="Freccia a sinistra 46">
            <a:extLst>
              <a:ext uri="{FF2B5EF4-FFF2-40B4-BE49-F238E27FC236}">
                <a16:creationId xmlns:a16="http://schemas.microsoft.com/office/drawing/2014/main" id="{615369BE-34A1-46EA-8429-76F4B3A8BCDC}"/>
              </a:ext>
            </a:extLst>
          </p:cNvPr>
          <p:cNvSpPr/>
          <p:nvPr/>
        </p:nvSpPr>
        <p:spPr>
          <a:xfrm rot="21228318">
            <a:off x="5678508" y="3334939"/>
            <a:ext cx="1398935" cy="239558"/>
          </a:xfrm>
          <a:prstGeom prst="leftArrow">
            <a:avLst>
              <a:gd name="adj1" fmla="val 23824"/>
              <a:gd name="adj2" fmla="val 70925"/>
            </a:avLst>
          </a:prstGeom>
          <a:solidFill>
            <a:srgbClr val="4A9328"/>
          </a:solidFill>
          <a:ln>
            <a:solidFill>
              <a:srgbClr val="4A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a sinistra 55">
            <a:extLst>
              <a:ext uri="{FF2B5EF4-FFF2-40B4-BE49-F238E27FC236}">
                <a16:creationId xmlns:a16="http://schemas.microsoft.com/office/drawing/2014/main" id="{9420640C-4900-4B81-972E-6ECAC07FEB37}"/>
              </a:ext>
            </a:extLst>
          </p:cNvPr>
          <p:cNvSpPr/>
          <p:nvPr/>
        </p:nvSpPr>
        <p:spPr>
          <a:xfrm rot="1071541">
            <a:off x="5405849" y="4120917"/>
            <a:ext cx="1664454" cy="244529"/>
          </a:xfrm>
          <a:prstGeom prst="leftArrow">
            <a:avLst>
              <a:gd name="adj1" fmla="val 23824"/>
              <a:gd name="adj2" fmla="val 70925"/>
            </a:avLst>
          </a:prstGeom>
          <a:solidFill>
            <a:srgbClr val="4A9328"/>
          </a:solidFill>
          <a:ln>
            <a:solidFill>
              <a:srgbClr val="4A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Segnaposto contenuto 1">
            <a:extLst>
              <a:ext uri="{FF2B5EF4-FFF2-40B4-BE49-F238E27FC236}">
                <a16:creationId xmlns:a16="http://schemas.microsoft.com/office/drawing/2014/main" id="{07F77439-9078-406B-A951-68461933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98" y="1071026"/>
            <a:ext cx="5147593" cy="571668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3 Cashflows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werden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in den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Energiegemeinschaften vorgesehen: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Die gesamte Energie, die von der Anlage für erneuerbare Energien produziert wird, wird ins Netz eingespeist.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Eine Auszahlung </a:t>
            </a:r>
            <a:r>
              <a:rPr lang="de-DE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Mi.S.E</a:t>
            </a: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. in Höhe von 110€/MWh für die selbst verbrauchte Energie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Auszahlung der Transportkosten durch ARERA in Höhe von etwa </a:t>
            </a:r>
            <a:b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</a:b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8 €/MWh.</a:t>
            </a:r>
          </a:p>
          <a:p>
            <a:pPr marL="0" indent="0" algn="just">
              <a:buNone/>
            </a:pPr>
            <a:r>
              <a:rPr lang="de-DE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Die Energiegemeinschaft entscheidet selbst, wie diese Beträge gegenüber den Anteilseignern verwalten will.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026" name="Picture 2" descr="Persona Icono , Png Download - Male Clipart Gray, Transparent Png - 344x898  (#5897711) - PinPng">
            <a:extLst>
              <a:ext uri="{FF2B5EF4-FFF2-40B4-BE49-F238E27FC236}">
                <a16:creationId xmlns:a16="http://schemas.microsoft.com/office/drawing/2014/main" id="{65B7BE6D-956D-4154-A654-5B32967A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8" y="4660422"/>
            <a:ext cx="974408" cy="1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🧍 Persona In Piedi Emoji">
            <a:extLst>
              <a:ext uri="{FF2B5EF4-FFF2-40B4-BE49-F238E27FC236}">
                <a16:creationId xmlns:a16="http://schemas.microsoft.com/office/drawing/2014/main" id="{60E81F8B-66B7-4ADE-AEC1-60F16E186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r="18442"/>
          <a:stretch/>
        </p:blipFill>
        <p:spPr bwMode="auto">
          <a:xfrm>
            <a:off x="1627162" y="5360602"/>
            <a:ext cx="806577" cy="12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l Hp Persona District - Persona Clipart - Png Download - Full Size Clipart  (#5319620) - PinClipart">
            <a:extLst>
              <a:ext uri="{FF2B5EF4-FFF2-40B4-BE49-F238E27FC236}">
                <a16:creationId xmlns:a16="http://schemas.microsoft.com/office/drawing/2014/main" id="{794682C7-E6F1-4498-A019-84373A45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44" y="5348204"/>
            <a:ext cx="586744" cy="102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sona PNG Imágenes Transparentes | Vectores y Archivos PSD | Descarga  Gratuita en Pngtree">
            <a:extLst>
              <a:ext uri="{FF2B5EF4-FFF2-40B4-BE49-F238E27FC236}">
                <a16:creationId xmlns:a16="http://schemas.microsoft.com/office/drawing/2014/main" id="{9DF6137C-59D5-46C3-98E3-B525D4ABE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1" t="6135" r="29302" b="9477"/>
          <a:stretch/>
        </p:blipFill>
        <p:spPr bwMode="auto">
          <a:xfrm>
            <a:off x="5154448" y="4862624"/>
            <a:ext cx="727803" cy="15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41C5C402-2F4D-4BE3-9BC8-94EEA6468D34}"/>
              </a:ext>
            </a:extLst>
          </p:cNvPr>
          <p:cNvSpPr/>
          <p:nvPr/>
        </p:nvSpPr>
        <p:spPr>
          <a:xfrm rot="13485361">
            <a:off x="4679949" y="4732675"/>
            <a:ext cx="636471" cy="239558"/>
          </a:xfrm>
          <a:prstGeom prst="leftArrow">
            <a:avLst>
              <a:gd name="adj1" fmla="val 23824"/>
              <a:gd name="adj2" fmla="val 70925"/>
            </a:avLst>
          </a:prstGeom>
          <a:solidFill>
            <a:srgbClr val="4A9328"/>
          </a:solidFill>
          <a:ln>
            <a:solidFill>
              <a:srgbClr val="4A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205DC00E-1C56-4527-9E6D-16E79D6F2D20}"/>
              </a:ext>
            </a:extLst>
          </p:cNvPr>
          <p:cNvSpPr/>
          <p:nvPr/>
        </p:nvSpPr>
        <p:spPr>
          <a:xfrm rot="15301821">
            <a:off x="3441900" y="4804744"/>
            <a:ext cx="735436" cy="299166"/>
          </a:xfrm>
          <a:prstGeom prst="leftArrow">
            <a:avLst>
              <a:gd name="adj1" fmla="val 23824"/>
              <a:gd name="adj2" fmla="val 70925"/>
            </a:avLst>
          </a:prstGeom>
          <a:solidFill>
            <a:srgbClr val="4A9328"/>
          </a:solidFill>
          <a:ln>
            <a:solidFill>
              <a:srgbClr val="4A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949B501C-B0BC-4981-BFFD-3DA431B3BC42}"/>
              </a:ext>
            </a:extLst>
          </p:cNvPr>
          <p:cNvSpPr/>
          <p:nvPr/>
        </p:nvSpPr>
        <p:spPr>
          <a:xfrm rot="18032030">
            <a:off x="2036241" y="5009211"/>
            <a:ext cx="735436" cy="299166"/>
          </a:xfrm>
          <a:prstGeom prst="leftArrow">
            <a:avLst>
              <a:gd name="adj1" fmla="val 23824"/>
              <a:gd name="adj2" fmla="val 70925"/>
            </a:avLst>
          </a:prstGeom>
          <a:solidFill>
            <a:srgbClr val="4A9328"/>
          </a:solidFill>
          <a:ln>
            <a:solidFill>
              <a:srgbClr val="4A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149D7643-A3DC-400A-A92B-4DFBAEB43601}"/>
              </a:ext>
            </a:extLst>
          </p:cNvPr>
          <p:cNvSpPr/>
          <p:nvPr/>
        </p:nvSpPr>
        <p:spPr>
          <a:xfrm rot="18032030">
            <a:off x="837139" y="4702871"/>
            <a:ext cx="735436" cy="299166"/>
          </a:xfrm>
          <a:prstGeom prst="leftArrow">
            <a:avLst>
              <a:gd name="adj1" fmla="val 23824"/>
              <a:gd name="adj2" fmla="val 70925"/>
            </a:avLst>
          </a:prstGeom>
          <a:solidFill>
            <a:srgbClr val="4A9328"/>
          </a:solidFill>
          <a:ln>
            <a:solidFill>
              <a:srgbClr val="4A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63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15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Durchführung</a:t>
            </a:r>
            <a:r>
              <a:rPr lang="it-IT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#4 – </a:t>
            </a: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Konzept des Eigenverbrauches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498D713-8689-4854-8B72-2F22AAAF1FA5}"/>
              </a:ext>
            </a:extLst>
          </p:cNvPr>
          <p:cNvGrpSpPr/>
          <p:nvPr/>
        </p:nvGrpSpPr>
        <p:grpSpPr>
          <a:xfrm>
            <a:off x="0" y="1854992"/>
            <a:ext cx="6925016" cy="3386086"/>
            <a:chOff x="0" y="1937288"/>
            <a:chExt cx="6925016" cy="3386086"/>
          </a:xfrm>
        </p:grpSpPr>
        <p:pic>
          <p:nvPicPr>
            <p:cNvPr id="1026" name="Picture 2" descr="Autoconsumo">
              <a:extLst>
                <a:ext uri="{FF2B5EF4-FFF2-40B4-BE49-F238E27FC236}">
                  <a16:creationId xmlns:a16="http://schemas.microsoft.com/office/drawing/2014/main" id="{665B2B5F-7BE3-4E29-8430-56B8EF79C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288"/>
              <a:ext cx="6925016" cy="338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6ED77E8-932B-485D-8178-DC5C45F73341}"/>
                </a:ext>
              </a:extLst>
            </p:cNvPr>
            <p:cNvSpPr/>
            <p:nvPr/>
          </p:nvSpPr>
          <p:spPr>
            <a:xfrm>
              <a:off x="1827213" y="1937288"/>
              <a:ext cx="1117155" cy="723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B28369DD-B1CC-40FB-89EB-3FE6BA4A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5016" y="2781322"/>
            <a:ext cx="5147593" cy="1726669"/>
          </a:xfrm>
        </p:spPr>
        <p:txBody>
          <a:bodyPr/>
          <a:lstStyle/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Es ist entscheidend, den Anteil des kollektiven Eigenverbrauchs zu maximieren, um die Konfiguration der Energiegemeinschaft zu optimieren.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6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16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Durchführung #5 – Entscheidungspunkte</a:t>
            </a:r>
            <a:endParaRPr lang="it-IT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D10A624D-CD4E-47FB-86EA-1D80E4A2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11" y="1343634"/>
            <a:ext cx="11601978" cy="4245392"/>
          </a:xfrm>
        </p:spPr>
        <p:txBody>
          <a:bodyPr/>
          <a:lstStyle/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Rechtsform (Verein / Genossenschaft) </a:t>
            </a:r>
          </a:p>
          <a:p>
            <a:pPr marL="0" indent="0" algn="just"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Eigentum und Verwaltung von Anlagen zur Erzeugung erneuerbarer Energien</a:t>
            </a:r>
          </a:p>
          <a:p>
            <a:pPr marL="0" indent="0" algn="just"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Form der Einspeisung der Anlage in das Netz (Totalverkauf oder Teilverkauf)</a:t>
            </a:r>
          </a:p>
          <a:p>
            <a:pPr marL="0" indent="0" algn="just"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Investition für die Errichtung der Anlage für erneuerbare Energien</a:t>
            </a:r>
          </a:p>
          <a:p>
            <a:pPr marL="0" indent="0" algn="just"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Aufteilung der Einnahmen innerhalb der Energiegemeinschaft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1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17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Durchführung #6 – offene Punkte</a:t>
            </a:r>
            <a:endParaRPr lang="it-IT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D10A624D-CD4E-47FB-86EA-1D80E4A2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36" y="2060183"/>
            <a:ext cx="11856572" cy="2959492"/>
          </a:xfrm>
        </p:spPr>
        <p:txBody>
          <a:bodyPr/>
          <a:lstStyle/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Überprüfung der Anschlüsse (POD)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sym typeface="Wingdings" panose="05000000000000000000" pitchFamily="2" charset="2"/>
              </a:rPr>
              <a:t></a:t>
            </a: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 sind alle Anschlüsse im selben Umspannwerk</a:t>
            </a:r>
          </a:p>
          <a:p>
            <a:pPr marL="0" indent="0" algn="just"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Überprüfung und Berechnung des Eigenverbrauchs (Datenverfügbarkeit)</a:t>
            </a:r>
          </a:p>
          <a:p>
            <a:pPr marL="0" indent="0" algn="just">
              <a:buNone/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Beiträge für soziale und wirtschaftliche Auswirkungen (z. B. KPIs) </a:t>
            </a:r>
          </a:p>
          <a:p>
            <a:pPr marL="0" indent="0" algn="just"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1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>
            <a:extLst>
              <a:ext uri="{FF2B5EF4-FFF2-40B4-BE49-F238E27FC236}">
                <a16:creationId xmlns:a16="http://schemas.microsoft.com/office/drawing/2014/main" id="{FF106F34-7B6D-46C9-BD72-599F4292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5049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0" b="1" spc="60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de-DE" altLang="de-DE" dirty="0"/>
              <a:t>Die Rolle </a:t>
            </a:r>
            <a:br>
              <a:rPr lang="de-DE" altLang="de-DE" dirty="0"/>
            </a:br>
            <a:r>
              <a:rPr lang="de-DE" altLang="de-DE" dirty="0"/>
              <a:t>der Ötzi / SEV</a:t>
            </a:r>
          </a:p>
        </p:txBody>
      </p:sp>
    </p:spTree>
    <p:extLst>
      <p:ext uri="{BB962C8B-B14F-4D97-AF65-F5344CB8AC3E}">
        <p14:creationId xmlns:p14="http://schemas.microsoft.com/office/powerpoint/2010/main" val="148385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08DCCF0-901D-4E4B-B033-BDD65E64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03935-C053-42AD-90E3-D3E12CE57DED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4831FA2D-2443-4134-A33E-B778D5328094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Schritt-für-Schritt-Begleitung</a:t>
            </a:r>
          </a:p>
        </p:txBody>
      </p:sp>
      <p:sp>
        <p:nvSpPr>
          <p:cNvPr id="6" name="Shape 1495">
            <a:extLst>
              <a:ext uri="{FF2B5EF4-FFF2-40B4-BE49-F238E27FC236}">
                <a16:creationId xmlns:a16="http://schemas.microsoft.com/office/drawing/2014/main" id="{FD5DB0B6-7CC1-46FA-9BE9-E04985A9BEE7}"/>
              </a:ext>
            </a:extLst>
          </p:cNvPr>
          <p:cNvSpPr/>
          <p:nvPr/>
        </p:nvSpPr>
        <p:spPr>
          <a:xfrm>
            <a:off x="1342523" y="3285452"/>
            <a:ext cx="136823" cy="136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ln w="241300" cap="rnd">
            <a:solidFill>
              <a:srgbClr val="F67A83"/>
            </a:solidFill>
            <a:miter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Shape 1496">
            <a:extLst>
              <a:ext uri="{FF2B5EF4-FFF2-40B4-BE49-F238E27FC236}">
                <a16:creationId xmlns:a16="http://schemas.microsoft.com/office/drawing/2014/main" id="{2FF3B7D1-03F9-43B3-8852-0FE0F5556D44}"/>
              </a:ext>
            </a:extLst>
          </p:cNvPr>
          <p:cNvSpPr/>
          <p:nvPr/>
        </p:nvSpPr>
        <p:spPr>
          <a:xfrm flipV="1">
            <a:off x="779027" y="3355122"/>
            <a:ext cx="10466524" cy="0"/>
          </a:xfrm>
          <a:prstGeom prst="line">
            <a:avLst/>
          </a:prstGeom>
          <a:ln w="241300" cap="rnd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highlight>
                <a:srgbClr val="4A9328"/>
              </a:highlight>
            </a:endParaRPr>
          </a:p>
        </p:txBody>
      </p:sp>
      <p:sp>
        <p:nvSpPr>
          <p:cNvPr id="8" name="Shape 1497">
            <a:extLst>
              <a:ext uri="{FF2B5EF4-FFF2-40B4-BE49-F238E27FC236}">
                <a16:creationId xmlns:a16="http://schemas.microsoft.com/office/drawing/2014/main" id="{0F047BC0-7D16-4CC4-B0E1-AB7A7396C1A8}"/>
              </a:ext>
            </a:extLst>
          </p:cNvPr>
          <p:cNvSpPr/>
          <p:nvPr/>
        </p:nvSpPr>
        <p:spPr>
          <a:xfrm>
            <a:off x="4460463" y="3292178"/>
            <a:ext cx="136824" cy="136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927" y="19241"/>
                  <a:pt x="16237" y="20199"/>
                </a:cubicBezTo>
                <a:cubicBezTo>
                  <a:pt x="14473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73" y="442"/>
                  <a:pt x="16237" y="1401"/>
                </a:cubicBezTo>
                <a:cubicBezTo>
                  <a:pt x="17927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" name="Shape 1498">
            <a:extLst>
              <a:ext uri="{FF2B5EF4-FFF2-40B4-BE49-F238E27FC236}">
                <a16:creationId xmlns:a16="http://schemas.microsoft.com/office/drawing/2014/main" id="{6FDE346E-3DD9-42AD-B963-4F2E479554B7}"/>
              </a:ext>
            </a:extLst>
          </p:cNvPr>
          <p:cNvSpPr/>
          <p:nvPr/>
        </p:nvSpPr>
        <p:spPr>
          <a:xfrm>
            <a:off x="1342523" y="3285452"/>
            <a:ext cx="136823" cy="136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" name="Shape 1499">
            <a:extLst>
              <a:ext uri="{FF2B5EF4-FFF2-40B4-BE49-F238E27FC236}">
                <a16:creationId xmlns:a16="http://schemas.microsoft.com/office/drawing/2014/main" id="{C299ABB1-7B7F-4DF2-8E2D-97DFEB249FDC}"/>
              </a:ext>
            </a:extLst>
          </p:cNvPr>
          <p:cNvSpPr/>
          <p:nvPr/>
        </p:nvSpPr>
        <p:spPr>
          <a:xfrm>
            <a:off x="7594714" y="3285452"/>
            <a:ext cx="136822" cy="136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4" y="14523"/>
                  <a:pt x="20126" y="16218"/>
                </a:cubicBezTo>
                <a:cubicBezTo>
                  <a:pt x="19094" y="17988"/>
                  <a:pt x="17914" y="19241"/>
                  <a:pt x="16218" y="20199"/>
                </a:cubicBezTo>
                <a:cubicBezTo>
                  <a:pt x="14449" y="21231"/>
                  <a:pt x="12754" y="21600"/>
                  <a:pt x="10763" y="21600"/>
                </a:cubicBezTo>
                <a:cubicBezTo>
                  <a:pt x="8773" y="21600"/>
                  <a:pt x="7077" y="21231"/>
                  <a:pt x="5382" y="20199"/>
                </a:cubicBezTo>
                <a:cubicBezTo>
                  <a:pt x="3686" y="19241"/>
                  <a:pt x="2359" y="17988"/>
                  <a:pt x="1401" y="16218"/>
                </a:cubicBezTo>
                <a:cubicBezTo>
                  <a:pt x="369" y="14523"/>
                  <a:pt x="0" y="12901"/>
                  <a:pt x="0" y="10837"/>
                </a:cubicBezTo>
                <a:cubicBezTo>
                  <a:pt x="0" y="8846"/>
                  <a:pt x="369" y="7151"/>
                  <a:pt x="1401" y="5382"/>
                </a:cubicBezTo>
                <a:cubicBezTo>
                  <a:pt x="2359" y="3686"/>
                  <a:pt x="3686" y="2433"/>
                  <a:pt x="5382" y="1401"/>
                </a:cubicBezTo>
                <a:cubicBezTo>
                  <a:pt x="7077" y="442"/>
                  <a:pt x="8773" y="0"/>
                  <a:pt x="10763" y="0"/>
                </a:cubicBezTo>
                <a:cubicBezTo>
                  <a:pt x="12754" y="0"/>
                  <a:pt x="14449" y="442"/>
                  <a:pt x="16218" y="1401"/>
                </a:cubicBezTo>
                <a:cubicBezTo>
                  <a:pt x="17914" y="2433"/>
                  <a:pt x="19094" y="3686"/>
                  <a:pt x="20126" y="5382"/>
                </a:cubicBezTo>
                <a:cubicBezTo>
                  <a:pt x="21084" y="7151"/>
                  <a:pt x="21600" y="8773"/>
                  <a:pt x="21600" y="1083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Shape 1500">
            <a:extLst>
              <a:ext uri="{FF2B5EF4-FFF2-40B4-BE49-F238E27FC236}">
                <a16:creationId xmlns:a16="http://schemas.microsoft.com/office/drawing/2014/main" id="{9784E1C3-69DC-4C6D-B407-1BD95941894E}"/>
              </a:ext>
            </a:extLst>
          </p:cNvPr>
          <p:cNvSpPr/>
          <p:nvPr/>
        </p:nvSpPr>
        <p:spPr>
          <a:xfrm>
            <a:off x="10712655" y="3304502"/>
            <a:ext cx="136822" cy="136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231" y="14523"/>
                  <a:pt x="20199" y="16218"/>
                </a:cubicBezTo>
                <a:cubicBezTo>
                  <a:pt x="19241" y="17988"/>
                  <a:pt x="17914" y="19241"/>
                  <a:pt x="16218" y="20199"/>
                </a:cubicBezTo>
                <a:cubicBezTo>
                  <a:pt x="14523" y="21231"/>
                  <a:pt x="12827" y="21600"/>
                  <a:pt x="10837" y="21600"/>
                </a:cubicBezTo>
                <a:cubicBezTo>
                  <a:pt x="8846" y="21600"/>
                  <a:pt x="7151" y="21231"/>
                  <a:pt x="5382" y="20199"/>
                </a:cubicBezTo>
                <a:cubicBezTo>
                  <a:pt x="3686" y="19241"/>
                  <a:pt x="2433" y="17988"/>
                  <a:pt x="1401" y="16218"/>
                </a:cubicBezTo>
                <a:cubicBezTo>
                  <a:pt x="442" y="14523"/>
                  <a:pt x="0" y="12901"/>
                  <a:pt x="0" y="10837"/>
                </a:cubicBezTo>
                <a:cubicBezTo>
                  <a:pt x="0" y="8846"/>
                  <a:pt x="442" y="7151"/>
                  <a:pt x="1401" y="5382"/>
                </a:cubicBezTo>
                <a:cubicBezTo>
                  <a:pt x="2433" y="3686"/>
                  <a:pt x="3686" y="2433"/>
                  <a:pt x="5382" y="1401"/>
                </a:cubicBezTo>
                <a:cubicBezTo>
                  <a:pt x="7151" y="442"/>
                  <a:pt x="8846" y="0"/>
                  <a:pt x="10837" y="0"/>
                </a:cubicBezTo>
                <a:cubicBezTo>
                  <a:pt x="12827" y="0"/>
                  <a:pt x="14523" y="442"/>
                  <a:pt x="16218" y="1401"/>
                </a:cubicBezTo>
                <a:cubicBezTo>
                  <a:pt x="17914" y="2433"/>
                  <a:pt x="19241" y="3686"/>
                  <a:pt x="20199" y="5382"/>
                </a:cubicBezTo>
                <a:cubicBezTo>
                  <a:pt x="21231" y="7151"/>
                  <a:pt x="21600" y="8773"/>
                  <a:pt x="21600" y="1083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Shape 1506">
            <a:extLst>
              <a:ext uri="{FF2B5EF4-FFF2-40B4-BE49-F238E27FC236}">
                <a16:creationId xmlns:a16="http://schemas.microsoft.com/office/drawing/2014/main" id="{2A0C6DB0-66F6-4932-B10E-3A9F87542E10}"/>
              </a:ext>
            </a:extLst>
          </p:cNvPr>
          <p:cNvSpPr/>
          <p:nvPr/>
        </p:nvSpPr>
        <p:spPr>
          <a:xfrm>
            <a:off x="7156039" y="1893981"/>
            <a:ext cx="1018032" cy="1010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8261" y="16448"/>
                </a:moveTo>
                <a:cubicBezTo>
                  <a:pt x="17697" y="15938"/>
                  <a:pt x="17021" y="15698"/>
                  <a:pt x="16232" y="15726"/>
                </a:cubicBezTo>
                <a:cubicBezTo>
                  <a:pt x="15950" y="15726"/>
                  <a:pt x="15710" y="15811"/>
                  <a:pt x="15429" y="15896"/>
                </a:cubicBezTo>
                <a:lnTo>
                  <a:pt x="11540" y="12300"/>
                </a:lnTo>
                <a:lnTo>
                  <a:pt x="14034" y="9300"/>
                </a:lnTo>
                <a:lnTo>
                  <a:pt x="18049" y="12852"/>
                </a:lnTo>
                <a:lnTo>
                  <a:pt x="21600" y="8818"/>
                </a:lnTo>
                <a:lnTo>
                  <a:pt x="11568" y="0"/>
                </a:lnTo>
                <a:lnTo>
                  <a:pt x="8031" y="4034"/>
                </a:lnTo>
                <a:lnTo>
                  <a:pt x="11934" y="7460"/>
                </a:lnTo>
                <a:lnTo>
                  <a:pt x="9314" y="10305"/>
                </a:lnTo>
                <a:lnTo>
                  <a:pt x="5735" y="7021"/>
                </a:lnTo>
                <a:cubicBezTo>
                  <a:pt x="5805" y="6752"/>
                  <a:pt x="5805" y="6511"/>
                  <a:pt x="5805" y="6228"/>
                </a:cubicBezTo>
                <a:cubicBezTo>
                  <a:pt x="5763" y="5421"/>
                  <a:pt x="5495" y="4784"/>
                  <a:pt x="4889" y="4275"/>
                </a:cubicBezTo>
                <a:cubicBezTo>
                  <a:pt x="4340" y="3751"/>
                  <a:pt x="3663" y="3510"/>
                  <a:pt x="2860" y="3553"/>
                </a:cubicBezTo>
                <a:cubicBezTo>
                  <a:pt x="2593" y="3553"/>
                  <a:pt x="2311" y="3624"/>
                  <a:pt x="2071" y="3709"/>
                </a:cubicBezTo>
                <a:lnTo>
                  <a:pt x="4340" y="5789"/>
                </a:lnTo>
                <a:lnTo>
                  <a:pt x="2353" y="7983"/>
                </a:lnTo>
                <a:lnTo>
                  <a:pt x="85" y="5902"/>
                </a:lnTo>
                <a:cubicBezTo>
                  <a:pt x="0" y="6186"/>
                  <a:pt x="0" y="6469"/>
                  <a:pt x="0" y="6709"/>
                </a:cubicBezTo>
                <a:cubicBezTo>
                  <a:pt x="42" y="7502"/>
                  <a:pt x="324" y="8139"/>
                  <a:pt x="916" y="8663"/>
                </a:cubicBezTo>
                <a:cubicBezTo>
                  <a:pt x="1479" y="9186"/>
                  <a:pt x="2156" y="9427"/>
                  <a:pt x="2945" y="9385"/>
                </a:cubicBezTo>
                <a:cubicBezTo>
                  <a:pt x="3227" y="9385"/>
                  <a:pt x="3508" y="9300"/>
                  <a:pt x="3776" y="9186"/>
                </a:cubicBezTo>
                <a:lnTo>
                  <a:pt x="7242" y="12371"/>
                </a:lnTo>
                <a:lnTo>
                  <a:pt x="1508" y="18330"/>
                </a:lnTo>
                <a:cubicBezTo>
                  <a:pt x="1113" y="18656"/>
                  <a:pt x="916" y="19123"/>
                  <a:pt x="916" y="19647"/>
                </a:cubicBezTo>
                <a:cubicBezTo>
                  <a:pt x="916" y="20609"/>
                  <a:pt x="1719" y="21402"/>
                  <a:pt x="2663" y="21402"/>
                </a:cubicBezTo>
                <a:cubicBezTo>
                  <a:pt x="3269" y="21402"/>
                  <a:pt x="3776" y="21090"/>
                  <a:pt x="4100" y="20652"/>
                </a:cubicBezTo>
                <a:lnTo>
                  <a:pt x="9623" y="14537"/>
                </a:lnTo>
                <a:lnTo>
                  <a:pt x="12892" y="17523"/>
                </a:lnTo>
                <a:lnTo>
                  <a:pt x="13442" y="18047"/>
                </a:lnTo>
                <a:cubicBezTo>
                  <a:pt x="13357" y="18330"/>
                  <a:pt x="13357" y="18613"/>
                  <a:pt x="13357" y="18882"/>
                </a:cubicBezTo>
                <a:cubicBezTo>
                  <a:pt x="13400" y="19689"/>
                  <a:pt x="13681" y="20326"/>
                  <a:pt x="14273" y="20850"/>
                </a:cubicBezTo>
                <a:cubicBezTo>
                  <a:pt x="14837" y="21359"/>
                  <a:pt x="15513" y="21600"/>
                  <a:pt x="16302" y="21572"/>
                </a:cubicBezTo>
                <a:cubicBezTo>
                  <a:pt x="16584" y="21572"/>
                  <a:pt x="16823" y="21487"/>
                  <a:pt x="17105" y="21402"/>
                </a:cubicBezTo>
                <a:lnTo>
                  <a:pt x="14837" y="19321"/>
                </a:lnTo>
                <a:lnTo>
                  <a:pt x="16866" y="17127"/>
                </a:lnTo>
                <a:lnTo>
                  <a:pt x="19092" y="19208"/>
                </a:lnTo>
                <a:cubicBezTo>
                  <a:pt x="19162" y="18925"/>
                  <a:pt x="19162" y="18656"/>
                  <a:pt x="19162" y="18415"/>
                </a:cubicBezTo>
                <a:cubicBezTo>
                  <a:pt x="19134" y="17566"/>
                  <a:pt x="18810" y="16971"/>
                  <a:pt x="18261" y="164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" name="Shape 1508">
            <a:extLst>
              <a:ext uri="{FF2B5EF4-FFF2-40B4-BE49-F238E27FC236}">
                <a16:creationId xmlns:a16="http://schemas.microsoft.com/office/drawing/2014/main" id="{492F8E89-BAB9-4CCC-A050-751A390A55F5}"/>
              </a:ext>
            </a:extLst>
          </p:cNvPr>
          <p:cNvSpPr/>
          <p:nvPr/>
        </p:nvSpPr>
        <p:spPr>
          <a:xfrm>
            <a:off x="526685" y="3695681"/>
            <a:ext cx="1768497" cy="343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de-DE" sz="2400" dirty="0"/>
              <a:t>Durchführung</a:t>
            </a:r>
            <a:endParaRPr sz="2400" dirty="0"/>
          </a:p>
        </p:txBody>
      </p:sp>
      <p:sp>
        <p:nvSpPr>
          <p:cNvPr id="25" name="Shape 1513">
            <a:extLst>
              <a:ext uri="{FF2B5EF4-FFF2-40B4-BE49-F238E27FC236}">
                <a16:creationId xmlns:a16="http://schemas.microsoft.com/office/drawing/2014/main" id="{13E9EE57-280D-47B0-BBD6-C78E7D07C4EE}"/>
              </a:ext>
            </a:extLst>
          </p:cNvPr>
          <p:cNvSpPr/>
          <p:nvPr/>
        </p:nvSpPr>
        <p:spPr>
          <a:xfrm>
            <a:off x="812674" y="4201397"/>
            <a:ext cx="1240743" cy="10849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de-DE" dirty="0"/>
              <a:t>Wahl der optimalen Konfiguration und wirtschaftliche Tragfähigkeit</a:t>
            </a:r>
            <a:endParaRPr dirty="0"/>
          </a:p>
        </p:txBody>
      </p:sp>
      <p:sp>
        <p:nvSpPr>
          <p:cNvPr id="31" name="Shape 1598">
            <a:extLst>
              <a:ext uri="{FF2B5EF4-FFF2-40B4-BE49-F238E27FC236}">
                <a16:creationId xmlns:a16="http://schemas.microsoft.com/office/drawing/2014/main" id="{5DE2BBFC-58D5-4105-B30E-D4ABF824F7EF}"/>
              </a:ext>
            </a:extLst>
          </p:cNvPr>
          <p:cNvSpPr/>
          <p:nvPr/>
        </p:nvSpPr>
        <p:spPr>
          <a:xfrm>
            <a:off x="10213498" y="2046142"/>
            <a:ext cx="1018032" cy="896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71"/>
                </a:moveTo>
                <a:lnTo>
                  <a:pt x="18328" y="20571"/>
                </a:lnTo>
                <a:lnTo>
                  <a:pt x="18328" y="1642"/>
                </a:lnTo>
                <a:lnTo>
                  <a:pt x="14961" y="1642"/>
                </a:lnTo>
                <a:lnTo>
                  <a:pt x="14961" y="20571"/>
                </a:lnTo>
                <a:lnTo>
                  <a:pt x="13849" y="20571"/>
                </a:lnTo>
                <a:lnTo>
                  <a:pt x="13849" y="5811"/>
                </a:lnTo>
                <a:lnTo>
                  <a:pt x="10482" y="5811"/>
                </a:lnTo>
                <a:lnTo>
                  <a:pt x="10482" y="20571"/>
                </a:lnTo>
                <a:lnTo>
                  <a:pt x="9371" y="20571"/>
                </a:lnTo>
                <a:lnTo>
                  <a:pt x="9371" y="13047"/>
                </a:lnTo>
                <a:lnTo>
                  <a:pt x="6004" y="13047"/>
                </a:lnTo>
                <a:lnTo>
                  <a:pt x="6004" y="20571"/>
                </a:lnTo>
                <a:lnTo>
                  <a:pt x="4876" y="20571"/>
                </a:lnTo>
                <a:lnTo>
                  <a:pt x="4876" y="16764"/>
                </a:lnTo>
                <a:lnTo>
                  <a:pt x="1525" y="16764"/>
                </a:lnTo>
                <a:lnTo>
                  <a:pt x="1525" y="20571"/>
                </a:lnTo>
                <a:lnTo>
                  <a:pt x="842" y="20571"/>
                </a:lnTo>
                <a:lnTo>
                  <a:pt x="842" y="0"/>
                </a:lnTo>
                <a:lnTo>
                  <a:pt x="0" y="0"/>
                </a:lnTo>
                <a:lnTo>
                  <a:pt x="0" y="21600"/>
                </a:lnTo>
                <a:lnTo>
                  <a:pt x="842" y="21600"/>
                </a:lnTo>
                <a:lnTo>
                  <a:pt x="842" y="21546"/>
                </a:lnTo>
                <a:lnTo>
                  <a:pt x="21600" y="21546"/>
                </a:lnTo>
                <a:lnTo>
                  <a:pt x="21600" y="20571"/>
                </a:lnTo>
              </a:path>
            </a:pathLst>
          </a:custGeom>
          <a:solidFill>
            <a:srgbClr val="355C7D"/>
          </a:solidFill>
          <a:ln w="3175" cap="flat">
            <a:noFill/>
            <a:miter lim="400000"/>
          </a:ln>
          <a:effectLst/>
        </p:spPr>
        <p:txBody>
          <a:bodyPr wrap="square" lIns="59013" tIns="59013" rIns="59013" bIns="59013" numCol="1" anchor="ctr">
            <a:noAutofit/>
          </a:bodyPr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" name="Shape 1588">
            <a:extLst>
              <a:ext uri="{FF2B5EF4-FFF2-40B4-BE49-F238E27FC236}">
                <a16:creationId xmlns:a16="http://schemas.microsoft.com/office/drawing/2014/main" id="{8642BB46-0908-4E67-8586-7CCCF3D7791D}"/>
              </a:ext>
            </a:extLst>
          </p:cNvPr>
          <p:cNvSpPr/>
          <p:nvPr/>
        </p:nvSpPr>
        <p:spPr>
          <a:xfrm>
            <a:off x="3941137" y="1883447"/>
            <a:ext cx="1224009" cy="1010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553" extrusionOk="0">
                <a:moveTo>
                  <a:pt x="21391" y="5376"/>
                </a:moveTo>
                <a:lnTo>
                  <a:pt x="16583" y="117"/>
                </a:lnTo>
                <a:cubicBezTo>
                  <a:pt x="16417" y="-47"/>
                  <a:pt x="16161" y="-47"/>
                  <a:pt x="15980" y="172"/>
                </a:cubicBezTo>
                <a:lnTo>
                  <a:pt x="14533" y="2071"/>
                </a:lnTo>
                <a:lnTo>
                  <a:pt x="8730" y="483"/>
                </a:lnTo>
                <a:cubicBezTo>
                  <a:pt x="8564" y="428"/>
                  <a:pt x="8383" y="373"/>
                  <a:pt x="8217" y="373"/>
                </a:cubicBezTo>
                <a:cubicBezTo>
                  <a:pt x="7659" y="373"/>
                  <a:pt x="7147" y="793"/>
                  <a:pt x="6981" y="1414"/>
                </a:cubicBezTo>
                <a:cubicBezTo>
                  <a:pt x="6936" y="1450"/>
                  <a:pt x="6891" y="1560"/>
                  <a:pt x="6891" y="1669"/>
                </a:cubicBezTo>
                <a:cubicBezTo>
                  <a:pt x="6891" y="1669"/>
                  <a:pt x="6001" y="6398"/>
                  <a:pt x="5700" y="8005"/>
                </a:cubicBezTo>
                <a:lnTo>
                  <a:pt x="5700" y="8352"/>
                </a:lnTo>
                <a:cubicBezTo>
                  <a:pt x="5700" y="9192"/>
                  <a:pt x="6258" y="9849"/>
                  <a:pt x="6936" y="9849"/>
                </a:cubicBezTo>
                <a:cubicBezTo>
                  <a:pt x="7494" y="9849"/>
                  <a:pt x="7961" y="9448"/>
                  <a:pt x="8127" y="8827"/>
                </a:cubicBezTo>
                <a:cubicBezTo>
                  <a:pt x="8172" y="8772"/>
                  <a:pt x="8172" y="8717"/>
                  <a:pt x="8172" y="8626"/>
                </a:cubicBezTo>
                <a:lnTo>
                  <a:pt x="8730" y="5778"/>
                </a:lnTo>
                <a:cubicBezTo>
                  <a:pt x="9031" y="5522"/>
                  <a:pt x="9348" y="5376"/>
                  <a:pt x="9740" y="5376"/>
                </a:cubicBezTo>
                <a:cubicBezTo>
                  <a:pt x="10373" y="5376"/>
                  <a:pt x="10930" y="5778"/>
                  <a:pt x="11187" y="6398"/>
                </a:cubicBezTo>
                <a:cubicBezTo>
                  <a:pt x="11187" y="6398"/>
                  <a:pt x="11187" y="6453"/>
                  <a:pt x="11217" y="6453"/>
                </a:cubicBezTo>
                <a:cubicBezTo>
                  <a:pt x="11217" y="6508"/>
                  <a:pt x="11262" y="6563"/>
                  <a:pt x="11307" y="6563"/>
                </a:cubicBezTo>
                <a:lnTo>
                  <a:pt x="14880" y="10890"/>
                </a:lnTo>
                <a:cubicBezTo>
                  <a:pt x="14880" y="10945"/>
                  <a:pt x="14925" y="10945"/>
                  <a:pt x="14925" y="10981"/>
                </a:cubicBezTo>
                <a:lnTo>
                  <a:pt x="15814" y="12077"/>
                </a:lnTo>
                <a:lnTo>
                  <a:pt x="17005" y="13464"/>
                </a:lnTo>
                <a:cubicBezTo>
                  <a:pt x="17141" y="13610"/>
                  <a:pt x="17216" y="13866"/>
                  <a:pt x="17216" y="14140"/>
                </a:cubicBezTo>
                <a:cubicBezTo>
                  <a:pt x="17216" y="14706"/>
                  <a:pt x="16839" y="15162"/>
                  <a:pt x="16372" y="15162"/>
                </a:cubicBezTo>
                <a:cubicBezTo>
                  <a:pt x="16070" y="15162"/>
                  <a:pt x="15859" y="15016"/>
                  <a:pt x="15693" y="14743"/>
                </a:cubicBezTo>
                <a:lnTo>
                  <a:pt x="15648" y="14706"/>
                </a:lnTo>
                <a:lnTo>
                  <a:pt x="15015" y="13921"/>
                </a:lnTo>
                <a:lnTo>
                  <a:pt x="13689" y="12332"/>
                </a:lnTo>
                <a:cubicBezTo>
                  <a:pt x="13598" y="12223"/>
                  <a:pt x="13433" y="12223"/>
                  <a:pt x="13342" y="12332"/>
                </a:cubicBezTo>
                <a:cubicBezTo>
                  <a:pt x="13267" y="12424"/>
                  <a:pt x="13267" y="12643"/>
                  <a:pt x="13342" y="12734"/>
                </a:cubicBezTo>
                <a:lnTo>
                  <a:pt x="15347" y="15162"/>
                </a:lnTo>
                <a:lnTo>
                  <a:pt x="15482" y="15309"/>
                </a:lnTo>
                <a:cubicBezTo>
                  <a:pt x="15603" y="15528"/>
                  <a:pt x="15724" y="15783"/>
                  <a:pt x="15724" y="16039"/>
                </a:cubicBezTo>
                <a:cubicBezTo>
                  <a:pt x="15724" y="16605"/>
                  <a:pt x="15347" y="17061"/>
                  <a:pt x="14880" y="17061"/>
                </a:cubicBezTo>
                <a:cubicBezTo>
                  <a:pt x="14578" y="17061"/>
                  <a:pt x="14367" y="16915"/>
                  <a:pt x="14201" y="16660"/>
                </a:cubicBezTo>
                <a:lnTo>
                  <a:pt x="12121" y="14140"/>
                </a:lnTo>
                <a:cubicBezTo>
                  <a:pt x="12031" y="14030"/>
                  <a:pt x="11865" y="14030"/>
                  <a:pt x="11774" y="14140"/>
                </a:cubicBezTo>
                <a:cubicBezTo>
                  <a:pt x="11684" y="14231"/>
                  <a:pt x="11684" y="14432"/>
                  <a:pt x="11774" y="14542"/>
                </a:cubicBezTo>
                <a:lnTo>
                  <a:pt x="13176" y="16240"/>
                </a:lnTo>
                <a:lnTo>
                  <a:pt x="13809" y="17025"/>
                </a:lnTo>
                <a:cubicBezTo>
                  <a:pt x="13855" y="17061"/>
                  <a:pt x="13855" y="17116"/>
                  <a:pt x="13900" y="17171"/>
                </a:cubicBezTo>
                <a:cubicBezTo>
                  <a:pt x="14035" y="17372"/>
                  <a:pt x="14156" y="17627"/>
                  <a:pt x="14156" y="17901"/>
                </a:cubicBezTo>
                <a:cubicBezTo>
                  <a:pt x="14156" y="18467"/>
                  <a:pt x="13779" y="18924"/>
                  <a:pt x="13312" y="18924"/>
                </a:cubicBezTo>
                <a:cubicBezTo>
                  <a:pt x="13010" y="18924"/>
                  <a:pt x="12799" y="18778"/>
                  <a:pt x="12619" y="18504"/>
                </a:cubicBezTo>
                <a:lnTo>
                  <a:pt x="10538" y="15984"/>
                </a:lnTo>
                <a:cubicBezTo>
                  <a:pt x="10463" y="15893"/>
                  <a:pt x="10297" y="15875"/>
                  <a:pt x="10207" y="15984"/>
                </a:cubicBezTo>
                <a:cubicBezTo>
                  <a:pt x="10131" y="16075"/>
                  <a:pt x="10116" y="16295"/>
                  <a:pt x="10207" y="16404"/>
                </a:cubicBezTo>
                <a:lnTo>
                  <a:pt x="12408" y="19070"/>
                </a:lnTo>
                <a:cubicBezTo>
                  <a:pt x="12543" y="19289"/>
                  <a:pt x="12664" y="19545"/>
                  <a:pt x="12664" y="19800"/>
                </a:cubicBezTo>
                <a:cubicBezTo>
                  <a:pt x="12664" y="20366"/>
                  <a:pt x="12287" y="20823"/>
                  <a:pt x="11820" y="20823"/>
                </a:cubicBezTo>
                <a:cubicBezTo>
                  <a:pt x="11518" y="20823"/>
                  <a:pt x="11307" y="20677"/>
                  <a:pt x="11141" y="20421"/>
                </a:cubicBezTo>
                <a:lnTo>
                  <a:pt x="9951" y="18979"/>
                </a:lnTo>
                <a:lnTo>
                  <a:pt x="10026" y="18869"/>
                </a:lnTo>
                <a:lnTo>
                  <a:pt x="10026" y="18814"/>
                </a:lnTo>
                <a:cubicBezTo>
                  <a:pt x="10207" y="18559"/>
                  <a:pt x="10327" y="18212"/>
                  <a:pt x="10327" y="17792"/>
                </a:cubicBezTo>
                <a:cubicBezTo>
                  <a:pt x="10327" y="16915"/>
                  <a:pt x="9740" y="16185"/>
                  <a:pt x="9031" y="16185"/>
                </a:cubicBezTo>
                <a:cubicBezTo>
                  <a:pt x="8895" y="16185"/>
                  <a:pt x="8805" y="16185"/>
                  <a:pt x="8684" y="16240"/>
                </a:cubicBezTo>
                <a:cubicBezTo>
                  <a:pt x="8730" y="16148"/>
                  <a:pt x="8730" y="15984"/>
                  <a:pt x="8730" y="15838"/>
                </a:cubicBezTo>
                <a:cubicBezTo>
                  <a:pt x="8730" y="14962"/>
                  <a:pt x="8127" y="14231"/>
                  <a:pt x="7403" y="14231"/>
                </a:cubicBezTo>
                <a:cubicBezTo>
                  <a:pt x="7283" y="14231"/>
                  <a:pt x="7192" y="14231"/>
                  <a:pt x="7072" y="14286"/>
                </a:cubicBezTo>
                <a:cubicBezTo>
                  <a:pt x="7117" y="14177"/>
                  <a:pt x="7117" y="14030"/>
                  <a:pt x="7117" y="13921"/>
                </a:cubicBezTo>
                <a:cubicBezTo>
                  <a:pt x="7117" y="13044"/>
                  <a:pt x="6514" y="12332"/>
                  <a:pt x="5790" y="12332"/>
                </a:cubicBezTo>
                <a:cubicBezTo>
                  <a:pt x="5700" y="12332"/>
                  <a:pt x="5625" y="12332"/>
                  <a:pt x="5534" y="12387"/>
                </a:cubicBezTo>
                <a:cubicBezTo>
                  <a:pt x="5579" y="12278"/>
                  <a:pt x="5579" y="12132"/>
                  <a:pt x="5579" y="12022"/>
                </a:cubicBezTo>
                <a:cubicBezTo>
                  <a:pt x="5579" y="11146"/>
                  <a:pt x="4976" y="10415"/>
                  <a:pt x="4268" y="10415"/>
                </a:cubicBezTo>
                <a:cubicBezTo>
                  <a:pt x="3876" y="10415"/>
                  <a:pt x="3544" y="10634"/>
                  <a:pt x="3288" y="10945"/>
                </a:cubicBezTo>
                <a:lnTo>
                  <a:pt x="469" y="7585"/>
                </a:lnTo>
                <a:cubicBezTo>
                  <a:pt x="349" y="7439"/>
                  <a:pt x="138" y="7384"/>
                  <a:pt x="47" y="7494"/>
                </a:cubicBezTo>
                <a:cubicBezTo>
                  <a:pt x="-43" y="7585"/>
                  <a:pt x="2" y="7841"/>
                  <a:pt x="138" y="8005"/>
                </a:cubicBezTo>
                <a:lnTo>
                  <a:pt x="2942" y="11401"/>
                </a:lnTo>
                <a:lnTo>
                  <a:pt x="1449" y="13209"/>
                </a:lnTo>
                <a:lnTo>
                  <a:pt x="1449" y="13264"/>
                </a:lnTo>
                <a:cubicBezTo>
                  <a:pt x="1329" y="13519"/>
                  <a:pt x="1193" y="13830"/>
                  <a:pt x="1193" y="14177"/>
                </a:cubicBezTo>
                <a:cubicBezTo>
                  <a:pt x="1193" y="15053"/>
                  <a:pt x="1796" y="15783"/>
                  <a:pt x="2519" y="15783"/>
                </a:cubicBezTo>
                <a:cubicBezTo>
                  <a:pt x="2595" y="15783"/>
                  <a:pt x="2685" y="15783"/>
                  <a:pt x="2776" y="15728"/>
                </a:cubicBezTo>
                <a:cubicBezTo>
                  <a:pt x="2730" y="15838"/>
                  <a:pt x="2730" y="15984"/>
                  <a:pt x="2730" y="16094"/>
                </a:cubicBezTo>
                <a:cubicBezTo>
                  <a:pt x="2730" y="16970"/>
                  <a:pt x="3318" y="17682"/>
                  <a:pt x="4042" y="17682"/>
                </a:cubicBezTo>
                <a:cubicBezTo>
                  <a:pt x="4178" y="17682"/>
                  <a:pt x="4268" y="17682"/>
                  <a:pt x="4389" y="17627"/>
                </a:cubicBezTo>
                <a:cubicBezTo>
                  <a:pt x="4343" y="17737"/>
                  <a:pt x="4343" y="17901"/>
                  <a:pt x="4343" y="17993"/>
                </a:cubicBezTo>
                <a:cubicBezTo>
                  <a:pt x="4343" y="18869"/>
                  <a:pt x="4946" y="19599"/>
                  <a:pt x="5670" y="19599"/>
                </a:cubicBezTo>
                <a:cubicBezTo>
                  <a:pt x="5790" y="19599"/>
                  <a:pt x="5881" y="19599"/>
                  <a:pt x="6001" y="19545"/>
                </a:cubicBezTo>
                <a:cubicBezTo>
                  <a:pt x="5956" y="19654"/>
                  <a:pt x="5956" y="19800"/>
                  <a:pt x="5956" y="19946"/>
                </a:cubicBezTo>
                <a:cubicBezTo>
                  <a:pt x="5956" y="20823"/>
                  <a:pt x="6559" y="21553"/>
                  <a:pt x="7283" y="21553"/>
                </a:cubicBezTo>
                <a:cubicBezTo>
                  <a:pt x="7705" y="21553"/>
                  <a:pt x="8097" y="21297"/>
                  <a:pt x="8338" y="20932"/>
                </a:cubicBezTo>
                <a:lnTo>
                  <a:pt x="9559" y="19435"/>
                </a:lnTo>
                <a:lnTo>
                  <a:pt x="10795" y="20932"/>
                </a:lnTo>
                <a:cubicBezTo>
                  <a:pt x="11051" y="21243"/>
                  <a:pt x="11398" y="21443"/>
                  <a:pt x="11820" y="21443"/>
                </a:cubicBezTo>
                <a:cubicBezTo>
                  <a:pt x="12588" y="21443"/>
                  <a:pt x="13176" y="20731"/>
                  <a:pt x="13176" y="19800"/>
                </a:cubicBezTo>
                <a:cubicBezTo>
                  <a:pt x="13176" y="19691"/>
                  <a:pt x="13176" y="19599"/>
                  <a:pt x="13131" y="19490"/>
                </a:cubicBezTo>
                <a:lnTo>
                  <a:pt x="13342" y="19490"/>
                </a:lnTo>
                <a:cubicBezTo>
                  <a:pt x="14111" y="19490"/>
                  <a:pt x="14714" y="18778"/>
                  <a:pt x="14714" y="17846"/>
                </a:cubicBezTo>
                <a:lnTo>
                  <a:pt x="14714" y="17591"/>
                </a:lnTo>
                <a:cubicBezTo>
                  <a:pt x="14789" y="17591"/>
                  <a:pt x="14880" y="17627"/>
                  <a:pt x="14970" y="17627"/>
                </a:cubicBezTo>
                <a:cubicBezTo>
                  <a:pt x="15724" y="17627"/>
                  <a:pt x="16327" y="16915"/>
                  <a:pt x="16327" y="15984"/>
                </a:cubicBezTo>
                <a:cubicBezTo>
                  <a:pt x="16327" y="15893"/>
                  <a:pt x="16327" y="15783"/>
                  <a:pt x="16281" y="15674"/>
                </a:cubicBezTo>
                <a:lnTo>
                  <a:pt x="16492" y="15674"/>
                </a:lnTo>
                <a:cubicBezTo>
                  <a:pt x="17261" y="15674"/>
                  <a:pt x="17864" y="14962"/>
                  <a:pt x="17864" y="14030"/>
                </a:cubicBezTo>
                <a:cubicBezTo>
                  <a:pt x="17864" y="13574"/>
                  <a:pt x="17683" y="13154"/>
                  <a:pt x="17427" y="12844"/>
                </a:cubicBezTo>
                <a:lnTo>
                  <a:pt x="17427" y="12789"/>
                </a:lnTo>
                <a:lnTo>
                  <a:pt x="16628" y="11821"/>
                </a:lnTo>
                <a:cubicBezTo>
                  <a:pt x="16839" y="11766"/>
                  <a:pt x="17050" y="11712"/>
                  <a:pt x="17216" y="11602"/>
                </a:cubicBezTo>
                <a:cubicBezTo>
                  <a:pt x="17563" y="11456"/>
                  <a:pt x="17894" y="11200"/>
                  <a:pt x="18196" y="10945"/>
                </a:cubicBezTo>
                <a:cubicBezTo>
                  <a:pt x="18452" y="10671"/>
                  <a:pt x="18663" y="10470"/>
                  <a:pt x="18844" y="10160"/>
                </a:cubicBezTo>
                <a:lnTo>
                  <a:pt x="19944" y="8096"/>
                </a:lnTo>
                <a:lnTo>
                  <a:pt x="21391" y="6088"/>
                </a:lnTo>
                <a:cubicBezTo>
                  <a:pt x="21557" y="5887"/>
                  <a:pt x="21557" y="5577"/>
                  <a:pt x="21391" y="5376"/>
                </a:cubicBezTo>
              </a:path>
            </a:pathLst>
          </a:custGeom>
          <a:solidFill>
            <a:srgbClr val="355C7D"/>
          </a:solidFill>
          <a:ln w="3175" cap="flat">
            <a:noFill/>
            <a:miter lim="400000"/>
          </a:ln>
          <a:effectLst/>
        </p:spPr>
        <p:txBody>
          <a:bodyPr wrap="square" lIns="59013" tIns="59013" rIns="59013" bIns="59013" numCol="1" anchor="ctr">
            <a:noAutofit/>
          </a:bodyPr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" name="Shape 1602">
            <a:extLst>
              <a:ext uri="{FF2B5EF4-FFF2-40B4-BE49-F238E27FC236}">
                <a16:creationId xmlns:a16="http://schemas.microsoft.com/office/drawing/2014/main" id="{F0029361-903B-4F4B-A9C6-1DA9F38BDA80}"/>
              </a:ext>
            </a:extLst>
          </p:cNvPr>
          <p:cNvSpPr/>
          <p:nvPr/>
        </p:nvSpPr>
        <p:spPr>
          <a:xfrm>
            <a:off x="915849" y="1722020"/>
            <a:ext cx="1034395" cy="1187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77" y="10656"/>
                </a:moveTo>
                <a:lnTo>
                  <a:pt x="12877" y="7748"/>
                </a:lnTo>
                <a:lnTo>
                  <a:pt x="9554" y="7748"/>
                </a:lnTo>
                <a:cubicBezTo>
                  <a:pt x="9554" y="9319"/>
                  <a:pt x="11008" y="10656"/>
                  <a:pt x="12877" y="10656"/>
                </a:cubicBezTo>
                <a:close/>
                <a:moveTo>
                  <a:pt x="16158" y="7748"/>
                </a:moveTo>
                <a:lnTo>
                  <a:pt x="12815" y="7748"/>
                </a:lnTo>
                <a:lnTo>
                  <a:pt x="12815" y="4840"/>
                </a:lnTo>
                <a:cubicBezTo>
                  <a:pt x="14684" y="4840"/>
                  <a:pt x="16158" y="6122"/>
                  <a:pt x="16158" y="7748"/>
                </a:cubicBezTo>
                <a:close/>
                <a:moveTo>
                  <a:pt x="21600" y="8506"/>
                </a:moveTo>
                <a:cubicBezTo>
                  <a:pt x="21600" y="3829"/>
                  <a:pt x="17218" y="0"/>
                  <a:pt x="11818" y="0"/>
                </a:cubicBezTo>
                <a:cubicBezTo>
                  <a:pt x="7394" y="0"/>
                  <a:pt x="3282" y="2908"/>
                  <a:pt x="2472" y="6122"/>
                </a:cubicBezTo>
                <a:cubicBezTo>
                  <a:pt x="2285" y="6827"/>
                  <a:pt x="2056" y="8705"/>
                  <a:pt x="2056" y="8705"/>
                </a:cubicBezTo>
                <a:lnTo>
                  <a:pt x="62" y="13202"/>
                </a:lnTo>
                <a:cubicBezTo>
                  <a:pt x="0" y="13292"/>
                  <a:pt x="0" y="13346"/>
                  <a:pt x="0" y="13455"/>
                </a:cubicBezTo>
                <a:cubicBezTo>
                  <a:pt x="0" y="13870"/>
                  <a:pt x="353" y="14123"/>
                  <a:pt x="768" y="14123"/>
                </a:cubicBezTo>
                <a:lnTo>
                  <a:pt x="2056" y="14123"/>
                </a:lnTo>
                <a:lnTo>
                  <a:pt x="2056" y="16507"/>
                </a:lnTo>
                <a:cubicBezTo>
                  <a:pt x="2056" y="18349"/>
                  <a:pt x="3759" y="19884"/>
                  <a:pt x="5919" y="19884"/>
                </a:cubicBezTo>
                <a:lnTo>
                  <a:pt x="18090" y="19884"/>
                </a:lnTo>
                <a:lnTo>
                  <a:pt x="18090" y="18548"/>
                </a:lnTo>
                <a:lnTo>
                  <a:pt x="11008" y="18548"/>
                </a:lnTo>
                <a:lnTo>
                  <a:pt x="12005" y="18042"/>
                </a:lnTo>
                <a:lnTo>
                  <a:pt x="18090" y="18042"/>
                </a:lnTo>
                <a:lnTo>
                  <a:pt x="18090" y="16724"/>
                </a:lnTo>
                <a:lnTo>
                  <a:pt x="14746" y="16724"/>
                </a:lnTo>
                <a:lnTo>
                  <a:pt x="15743" y="16200"/>
                </a:lnTo>
                <a:lnTo>
                  <a:pt x="18090" y="16200"/>
                </a:lnTo>
                <a:lnTo>
                  <a:pt x="18090" y="15026"/>
                </a:lnTo>
                <a:cubicBezTo>
                  <a:pt x="20271" y="13509"/>
                  <a:pt x="21600" y="11161"/>
                  <a:pt x="21600" y="8506"/>
                </a:cubicBezTo>
                <a:close/>
                <a:moveTo>
                  <a:pt x="4465" y="10403"/>
                </a:moveTo>
                <a:cubicBezTo>
                  <a:pt x="3863" y="10403"/>
                  <a:pt x="3344" y="9987"/>
                  <a:pt x="3344" y="9427"/>
                </a:cubicBezTo>
                <a:cubicBezTo>
                  <a:pt x="3344" y="8922"/>
                  <a:pt x="3822" y="8452"/>
                  <a:pt x="4465" y="8452"/>
                </a:cubicBezTo>
                <a:cubicBezTo>
                  <a:pt x="5109" y="8452"/>
                  <a:pt x="5566" y="8868"/>
                  <a:pt x="5566" y="9427"/>
                </a:cubicBezTo>
                <a:cubicBezTo>
                  <a:pt x="5566" y="9933"/>
                  <a:pt x="5109" y="10403"/>
                  <a:pt x="4465" y="10403"/>
                </a:cubicBezTo>
                <a:close/>
                <a:moveTo>
                  <a:pt x="12815" y="4425"/>
                </a:moveTo>
                <a:cubicBezTo>
                  <a:pt x="14871" y="4425"/>
                  <a:pt x="16574" y="5906"/>
                  <a:pt x="16574" y="7694"/>
                </a:cubicBezTo>
                <a:cubicBezTo>
                  <a:pt x="16574" y="9482"/>
                  <a:pt x="14871" y="10963"/>
                  <a:pt x="12815" y="10963"/>
                </a:cubicBezTo>
                <a:cubicBezTo>
                  <a:pt x="10758" y="10963"/>
                  <a:pt x="9097" y="9482"/>
                  <a:pt x="9097" y="7694"/>
                </a:cubicBezTo>
                <a:cubicBezTo>
                  <a:pt x="9097" y="5906"/>
                  <a:pt x="10758" y="4425"/>
                  <a:pt x="12815" y="4425"/>
                </a:cubicBezTo>
                <a:close/>
                <a:moveTo>
                  <a:pt x="7622" y="20282"/>
                </a:moveTo>
                <a:lnTo>
                  <a:pt x="18090" y="20282"/>
                </a:lnTo>
                <a:lnTo>
                  <a:pt x="18090" y="21600"/>
                </a:lnTo>
                <a:lnTo>
                  <a:pt x="7622" y="21600"/>
                </a:lnTo>
                <a:lnTo>
                  <a:pt x="7622" y="20282"/>
                </a:lnTo>
                <a:close/>
              </a:path>
            </a:pathLst>
          </a:custGeom>
          <a:solidFill>
            <a:srgbClr val="355C7D"/>
          </a:solidFill>
          <a:ln w="3175" cap="flat">
            <a:noFill/>
            <a:miter lim="400000"/>
          </a:ln>
          <a:effectLst/>
        </p:spPr>
        <p:txBody>
          <a:bodyPr wrap="square" lIns="59013" tIns="59013" rIns="59013" bIns="59013" numCol="1" anchor="ctr">
            <a:noAutofit/>
          </a:bodyPr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Shape 1508">
            <a:extLst>
              <a:ext uri="{FF2B5EF4-FFF2-40B4-BE49-F238E27FC236}">
                <a16:creationId xmlns:a16="http://schemas.microsoft.com/office/drawing/2014/main" id="{CE2FEBB4-FB55-4CC3-8B4B-D795C784FF81}"/>
              </a:ext>
            </a:extLst>
          </p:cNvPr>
          <p:cNvSpPr/>
          <p:nvPr/>
        </p:nvSpPr>
        <p:spPr>
          <a:xfrm>
            <a:off x="3753886" y="3695681"/>
            <a:ext cx="1275990" cy="343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de-DE" sz="2400" dirty="0"/>
              <a:t>Gründung</a:t>
            </a:r>
            <a:endParaRPr sz="2400" dirty="0"/>
          </a:p>
        </p:txBody>
      </p:sp>
      <p:sp>
        <p:nvSpPr>
          <p:cNvPr id="35" name="Shape 1513">
            <a:extLst>
              <a:ext uri="{FF2B5EF4-FFF2-40B4-BE49-F238E27FC236}">
                <a16:creationId xmlns:a16="http://schemas.microsoft.com/office/drawing/2014/main" id="{60267894-7DAB-4B95-8628-F46DC1837A0C}"/>
              </a:ext>
            </a:extLst>
          </p:cNvPr>
          <p:cNvSpPr/>
          <p:nvPr/>
        </p:nvSpPr>
        <p:spPr>
          <a:xfrm>
            <a:off x="3607743" y="4222234"/>
            <a:ext cx="1568276" cy="913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de-DE" dirty="0"/>
              <a:t>Begleitung und Registrierung der Genossenschaft und der Energiegemeinschaft</a:t>
            </a:r>
            <a:endParaRPr dirty="0"/>
          </a:p>
        </p:txBody>
      </p:sp>
      <p:sp>
        <p:nvSpPr>
          <p:cNvPr id="36" name="Shape 1508">
            <a:extLst>
              <a:ext uri="{FF2B5EF4-FFF2-40B4-BE49-F238E27FC236}">
                <a16:creationId xmlns:a16="http://schemas.microsoft.com/office/drawing/2014/main" id="{F35F498D-71B4-44EA-97EE-2B837B0471B6}"/>
              </a:ext>
            </a:extLst>
          </p:cNvPr>
          <p:cNvSpPr/>
          <p:nvPr/>
        </p:nvSpPr>
        <p:spPr>
          <a:xfrm>
            <a:off x="6888140" y="3695681"/>
            <a:ext cx="1590115" cy="343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de-DE" sz="2400" dirty="0"/>
              <a:t>Installierung</a:t>
            </a:r>
            <a:endParaRPr sz="2400" dirty="0"/>
          </a:p>
        </p:txBody>
      </p:sp>
      <p:sp>
        <p:nvSpPr>
          <p:cNvPr id="37" name="Shape 1513">
            <a:extLst>
              <a:ext uri="{FF2B5EF4-FFF2-40B4-BE49-F238E27FC236}">
                <a16:creationId xmlns:a16="http://schemas.microsoft.com/office/drawing/2014/main" id="{99CE50FB-40EF-4186-9E0C-5453628C0656}"/>
              </a:ext>
            </a:extLst>
          </p:cNvPr>
          <p:cNvSpPr/>
          <p:nvPr/>
        </p:nvSpPr>
        <p:spPr>
          <a:xfrm>
            <a:off x="6778876" y="4222234"/>
            <a:ext cx="1768497" cy="7415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de-DE" dirty="0"/>
              <a:t>Bau, Inbetriebnahme </a:t>
            </a:r>
            <a:br>
              <a:rPr lang="de-DE" dirty="0"/>
            </a:br>
            <a:r>
              <a:rPr lang="de-DE" dirty="0"/>
              <a:t>und Netzanschluss einer oder mehrerer Anlagen für erneuerbare Energie </a:t>
            </a:r>
          </a:p>
        </p:txBody>
      </p:sp>
      <p:sp>
        <p:nvSpPr>
          <p:cNvPr id="40" name="Shape 1508">
            <a:extLst>
              <a:ext uri="{FF2B5EF4-FFF2-40B4-BE49-F238E27FC236}">
                <a16:creationId xmlns:a16="http://schemas.microsoft.com/office/drawing/2014/main" id="{01560088-A8F9-4480-9D46-9FD93E9C2750}"/>
              </a:ext>
            </a:extLst>
          </p:cNvPr>
          <p:cNvSpPr/>
          <p:nvPr/>
        </p:nvSpPr>
        <p:spPr>
          <a:xfrm>
            <a:off x="10094621" y="3673884"/>
            <a:ext cx="1470274" cy="343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de-DE" sz="2400" dirty="0"/>
              <a:t>Verwaltung</a:t>
            </a:r>
            <a:endParaRPr sz="2400" dirty="0"/>
          </a:p>
        </p:txBody>
      </p:sp>
      <p:sp>
        <p:nvSpPr>
          <p:cNvPr id="41" name="Shape 1513">
            <a:extLst>
              <a:ext uri="{FF2B5EF4-FFF2-40B4-BE49-F238E27FC236}">
                <a16:creationId xmlns:a16="http://schemas.microsoft.com/office/drawing/2014/main" id="{66B11C01-A3B8-46ED-A677-61C6F415B0D0}"/>
              </a:ext>
            </a:extLst>
          </p:cNvPr>
          <p:cNvSpPr/>
          <p:nvPr/>
        </p:nvSpPr>
        <p:spPr>
          <a:xfrm>
            <a:off x="9943601" y="4201397"/>
            <a:ext cx="1674930" cy="17718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de-DE" dirty="0"/>
              <a:t>Optimierung des Eigenverbrauchs und der Energieströme, Zuteilung von Auszahlungen an Mitglieder der Energiegemeinschaft, jährliche Meldungen, Einhaltung von Vorschriften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1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Agenda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A24426-C75A-4C7E-B033-374A5889979B}"/>
              </a:ext>
            </a:extLst>
          </p:cNvPr>
          <p:cNvSpPr txBox="1"/>
          <p:nvPr/>
        </p:nvSpPr>
        <p:spPr>
          <a:xfrm>
            <a:off x="0" y="1623281"/>
            <a:ext cx="9944099" cy="361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 eaLnBrk="1" hangingPunct="1">
              <a:spcAft>
                <a:spcPts val="600"/>
              </a:spcAft>
              <a:defRPr/>
            </a:pPr>
            <a:r>
              <a:rPr lang="de-DE" alt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Umsetzung in Italien der EU-Richtlinien </a:t>
            </a:r>
            <a:br>
              <a:rPr lang="de-DE" alt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de-DE" alt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für Energiegemeinschaften</a:t>
            </a:r>
          </a:p>
          <a:p>
            <a:pPr marL="0" lvl="2" algn="just" eaLnBrk="1" hangingPunct="1">
              <a:lnSpc>
                <a:spcPts val="2500"/>
              </a:lnSpc>
              <a:spcAft>
                <a:spcPts val="600"/>
              </a:spcAft>
              <a:defRPr/>
            </a:pPr>
            <a:endParaRPr lang="de-DE" altLang="it-IT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lvl="2" algn="just" eaLnBrk="1" hangingPunct="1">
              <a:lnSpc>
                <a:spcPts val="2500"/>
              </a:lnSpc>
              <a:spcAft>
                <a:spcPts val="600"/>
              </a:spcAft>
              <a:defRPr/>
            </a:pPr>
            <a:endParaRPr lang="de-DE" altLang="it-IT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lvl="2" algn="just" eaLnBrk="1" hangingPunct="1">
              <a:lnSpc>
                <a:spcPts val="2500"/>
              </a:lnSpc>
              <a:spcAft>
                <a:spcPts val="600"/>
              </a:spcAft>
              <a:defRPr/>
            </a:pPr>
            <a:r>
              <a:rPr lang="de-DE" alt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Funktion einer Energiegemeinschaft</a:t>
            </a:r>
          </a:p>
          <a:p>
            <a:pPr marL="0" lvl="2" algn="just" eaLnBrk="1" hangingPunct="1">
              <a:lnSpc>
                <a:spcPts val="2500"/>
              </a:lnSpc>
              <a:spcAft>
                <a:spcPts val="600"/>
              </a:spcAft>
              <a:defRPr/>
            </a:pPr>
            <a:endParaRPr lang="de-DE" altLang="it-IT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lvl="2" algn="just" eaLnBrk="1" hangingPunct="1">
              <a:lnSpc>
                <a:spcPts val="2500"/>
              </a:lnSpc>
              <a:spcAft>
                <a:spcPts val="600"/>
              </a:spcAft>
              <a:defRPr/>
            </a:pPr>
            <a:endParaRPr lang="de-DE" altLang="it-IT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lvl="2" algn="just" eaLnBrk="1" hangingPunct="1">
              <a:lnSpc>
                <a:spcPts val="2500"/>
              </a:lnSpc>
              <a:spcAft>
                <a:spcPts val="600"/>
              </a:spcAft>
              <a:defRPr/>
            </a:pPr>
            <a:r>
              <a:rPr lang="de-DE" alt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Rolle der Ötzi/SEV</a:t>
            </a:r>
          </a:p>
        </p:txBody>
      </p:sp>
    </p:spTree>
    <p:extLst>
      <p:ext uri="{BB962C8B-B14F-4D97-AF65-F5344CB8AC3E}">
        <p14:creationId xmlns:p14="http://schemas.microsoft.com/office/powerpoint/2010/main" val="77311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6F5338D-9464-4A2E-A7EA-F835A28DB923}"/>
              </a:ext>
            </a:extLst>
          </p:cNvPr>
          <p:cNvSpPr txBox="1"/>
          <p:nvPr/>
        </p:nvSpPr>
        <p:spPr>
          <a:xfrm>
            <a:off x="0" y="0"/>
            <a:ext cx="12192000" cy="16097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4444A71-EFF3-4E56-8F43-99460265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91716-90A1-483A-8AC1-133CCCC3FB95}" type="slidenum">
              <a:rPr lang="en-GB"/>
              <a:pPr>
                <a:defRPr/>
              </a:pPr>
              <a:t>20</a:t>
            </a:fld>
            <a:endParaRPr lang="en-GB"/>
          </a:p>
        </p:txBody>
      </p:sp>
      <p:pic>
        <p:nvPicPr>
          <p:cNvPr id="27652" name="Immagine 5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353C9220-B55A-43F8-A195-B7C8B88B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8" y="254000"/>
            <a:ext cx="31226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magine 7">
            <a:extLst>
              <a:ext uri="{FF2B5EF4-FFF2-40B4-BE49-F238E27FC236}">
                <a16:creationId xmlns:a16="http://schemas.microsoft.com/office/drawing/2014/main" id="{8ECEA022-0D30-4953-B283-64694BD3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39757"/>
            <a:ext cx="36036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E6D8AEEF-D8ED-4FBC-BA20-A6EC383215B6}"/>
              </a:ext>
            </a:extLst>
          </p:cNvPr>
          <p:cNvSpPr txBox="1"/>
          <p:nvPr/>
        </p:nvSpPr>
        <p:spPr>
          <a:xfrm>
            <a:off x="0" y="2510572"/>
            <a:ext cx="121920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4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BZ" sz="44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Power to the People!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de-DE" sz="2800" dirty="0">
                <a:solidFill>
                  <a:srgbClr val="7A7A7A"/>
                </a:solidFill>
                <a:latin typeface="Open Sans" panose="020B0606030504020204" pitchFamily="34" charset="0"/>
              </a:rPr>
            </a:br>
            <a:br>
              <a:rPr lang="de-DE" sz="2800" dirty="0">
                <a:solidFill>
                  <a:srgbClr val="7A7A7A"/>
                </a:solidFill>
                <a:latin typeface="Open Sans" panose="020B0606030504020204" pitchFamily="34" charset="0"/>
              </a:rPr>
            </a:br>
            <a:r>
              <a:rPr lang="de-DE" sz="2800" b="1" dirty="0">
                <a:solidFill>
                  <a:srgbClr val="7A7A7A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0471 060 860		www.oetzi-sev.it 		dario.sacchetti@oetzi-sev.it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>
            <a:extLst>
              <a:ext uri="{FF2B5EF4-FFF2-40B4-BE49-F238E27FC236}">
                <a16:creationId xmlns:a16="http://schemas.microsoft.com/office/drawing/2014/main" id="{FF106F34-7B6D-46C9-BD72-599F4292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292"/>
            <a:ext cx="12192000" cy="538609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0" b="1" spc="60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de-DE" altLang="de-DE" sz="7200" dirty="0"/>
              <a:t> </a:t>
            </a:r>
          </a:p>
          <a:p>
            <a:endParaRPr lang="de-DE" altLang="de-DE" sz="3200" dirty="0"/>
          </a:p>
          <a:p>
            <a:r>
              <a:rPr lang="de-DE" altLang="de-DE" dirty="0"/>
              <a:t>Energiegemeinschaften</a:t>
            </a:r>
          </a:p>
          <a:p>
            <a:r>
              <a:rPr lang="de-DE" altLang="de-DE" dirty="0"/>
              <a:t> </a:t>
            </a:r>
          </a:p>
          <a:p>
            <a:r>
              <a:rPr lang="de-DE" altLang="de-DE" dirty="0"/>
              <a:t>Umsetzung in Italien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210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RED II &amp; IEM – EU CLEAN ENERGY PACKAGE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BDB640-011A-4446-812B-1A35DAE8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187" y="908050"/>
            <a:ext cx="5333625" cy="17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B7DEDDB-CB7B-4A78-96C4-993B0427FB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123567"/>
            <a:ext cx="5850384" cy="322340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2018/2001 – RED II Directive: o</a:t>
            </a:r>
            <a:r>
              <a:rPr lang="en-US" alt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n the promotion of the use of energy from renewable sources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Renewable energy self-consumers (prosumers)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Renewable energy communities (REC)</a:t>
            </a:r>
            <a:endParaRPr lang="en-US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it-IT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it-IT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eaLnBrk="1" hangingPunct="1"/>
            <a:endParaRPr lang="de-DE" alt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de-DE" altLang="de-DE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75A42B6-7C11-478D-B92E-0334A1B0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662" y="3123567"/>
            <a:ext cx="5418338" cy="322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ü"/>
            </a:pPr>
            <a:r>
              <a:rPr lang="it-IT" alt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2019/944 – IEM Directive: </a:t>
            </a:r>
            <a:r>
              <a:rPr lang="en-US" alt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common rules for the internal market for electricity</a:t>
            </a:r>
          </a:p>
          <a:p>
            <a:pPr lvl="1" defTabSz="914400" eaLnBrk="1" hangingPunct="1">
              <a:buFont typeface="Wingdings" panose="05000000000000000000" pitchFamily="2" charset="2"/>
              <a:buChar char="ü"/>
            </a:pP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Active customers</a:t>
            </a:r>
          </a:p>
          <a:p>
            <a:pPr lvl="1" defTabSz="914400" eaLnBrk="1" hangingPunct="1">
              <a:buFont typeface="Wingdings" panose="05000000000000000000" pitchFamily="2" charset="2"/>
              <a:buChar char="ü"/>
            </a:pPr>
            <a:r>
              <a:rPr lang="en-U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Citizen energy communities (CEC)</a:t>
            </a:r>
          </a:p>
          <a:p>
            <a:pPr defTabSz="914400" eaLnBrk="1" hangingPunct="1">
              <a:buFont typeface="Wingdings" panose="05000000000000000000" pitchFamily="2" charset="2"/>
              <a:buChar char="ü"/>
            </a:pPr>
            <a:endParaRPr lang="en-US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ü"/>
            </a:pPr>
            <a:endParaRPr lang="en-US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ü"/>
            </a:pPr>
            <a:endParaRPr lang="it-IT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ü"/>
            </a:pPr>
            <a:endParaRPr lang="it-IT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defTabSz="914400" eaLnBrk="1" hangingPunct="1"/>
            <a:endParaRPr lang="de-DE" alt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4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RED II &amp; IEM – EU CLEAN ENERGY PACKAGE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BDB640-011A-4446-812B-1A35DAE8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187" y="908050"/>
            <a:ext cx="5333625" cy="17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6564BDF-2B9D-4376-BBBE-4CB8D088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97" y="2879605"/>
            <a:ext cx="1180571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RED II definiert eine Energiegemeinschaft als eine juristische Person: </a:t>
            </a:r>
          </a:p>
          <a:p>
            <a:pPr marL="457200" indent="-457200" algn="just">
              <a:buAutoNum type="arabicPeriod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auf einer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offenen und freiwilligen Beteiligung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basiert. Sie ist autonom und wird tatsächlich von Anteilseignern oder Mitgliedern kontrolliert,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in der Nähe der Produktionsanlagen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der Energiegemeinschaft (erneuerbare Energien) ansässig sind;</a:t>
            </a:r>
          </a:p>
          <a:p>
            <a:pPr marL="457200" indent="-457200" algn="just">
              <a:buAutoNum type="arabicPeriod"/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deren Anteilseigner oder Mitglieder natürliche Personen, kleine und mittlere Unternehmen (KMU), Gebietskörperschaften oder lokale Behörden sind, einschließlich kommunaler Behörden,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sofern für private Unternehmen die Beteiligung an der Gemeinschaft für erneuerbare Energien nicht die wichtigste kommerzielle und/oder industrielle Tätigkeit darstellt;</a:t>
            </a:r>
          </a:p>
          <a:p>
            <a:pPr marL="457200" indent="-457200" algn="just">
              <a:buAutoNum type="arabicPeriod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die das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Hauptziel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darin sieht, ihren Anteilseignern oder Mitgliedern oder den lokalen Gebieten, in denen sie tätig sind, auf Gemeinschaftsebene einen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ökologischen, wirtschaftlichen oder sozialen Nutzen zu bieten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und nicht nur finanzielle Gewinne zu erzielen.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1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Umsetzung in </a:t>
            </a: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Italien</a:t>
            </a: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1B813C47-930C-4C46-A43C-2C31863FC83F}"/>
              </a:ext>
            </a:extLst>
          </p:cNvPr>
          <p:cNvGrpSpPr/>
          <p:nvPr/>
        </p:nvGrpSpPr>
        <p:grpSpPr>
          <a:xfrm>
            <a:off x="-585627" y="1846551"/>
            <a:ext cx="12642528" cy="3776134"/>
            <a:chOff x="501661" y="1588346"/>
            <a:chExt cx="12642528" cy="3776134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390F0446-BD93-4B6B-99FA-911FF3AB7A9C}"/>
                </a:ext>
              </a:extLst>
            </p:cNvPr>
            <p:cNvSpPr txBox="1"/>
            <p:nvPr/>
          </p:nvSpPr>
          <p:spPr>
            <a:xfrm>
              <a:off x="501661" y="3902710"/>
              <a:ext cx="2216150" cy="584771"/>
            </a:xfrm>
            <a:prstGeom prst="rect">
              <a:avLst/>
            </a:prstGeom>
            <a:noFill/>
          </p:spPr>
          <p:txBody>
            <a:bodyPr lIns="91430" tIns="45718" rIns="91430" bIns="45718">
              <a:spAutoFit/>
            </a:bodyPr>
            <a:lstStyle/>
            <a:p>
              <a:pPr algn="ctr" defTabSz="457143">
                <a:defRPr/>
              </a:pPr>
              <a:endParaRPr lang="it-IT" sz="16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  <a:p>
              <a:pPr algn="ctr" defTabSz="457143">
                <a:defRPr/>
              </a:pPr>
              <a:r>
                <a:rPr lang="it-IT" sz="1600" b="1" dirty="0">
                  <a:solidFill>
                    <a:schemeClr val="accent6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RED II</a:t>
              </a:r>
              <a:endParaRPr lang="it-IT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349F0AEC-A3A6-405B-898A-41FA6FB58559}"/>
                </a:ext>
              </a:extLst>
            </p:cNvPr>
            <p:cNvGrpSpPr/>
            <p:nvPr/>
          </p:nvGrpSpPr>
          <p:grpSpPr>
            <a:xfrm>
              <a:off x="1152536" y="1588346"/>
              <a:ext cx="11991653" cy="3776134"/>
              <a:chOff x="1152536" y="1588346"/>
              <a:chExt cx="11991653" cy="3776134"/>
            </a:xfrm>
          </p:grpSpPr>
          <p:cxnSp>
            <p:nvCxnSpPr>
              <p:cNvPr id="48" name="Connettore diritto 70">
                <a:extLst>
                  <a:ext uri="{FF2B5EF4-FFF2-40B4-BE49-F238E27FC236}">
                    <a16:creationId xmlns:a16="http://schemas.microsoft.com/office/drawing/2014/main" id="{ABD143D4-1C96-46E9-914C-8B12963D3C04}"/>
                  </a:ext>
                </a:extLst>
              </p:cNvPr>
              <p:cNvCxnSpPr>
                <a:cxnSpLocks/>
                <a:endCxn id="72" idx="6"/>
              </p:cNvCxnSpPr>
              <p:nvPr/>
            </p:nvCxnSpPr>
            <p:spPr>
              <a:xfrm>
                <a:off x="2032599" y="3134366"/>
                <a:ext cx="8164716" cy="2468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18">
                <a:extLst>
                  <a:ext uri="{FF2B5EF4-FFF2-40B4-BE49-F238E27FC236}">
                    <a16:creationId xmlns:a16="http://schemas.microsoft.com/office/drawing/2014/main" id="{15D3C5DE-9E65-40EA-85C7-8F40088B2AB8}"/>
                  </a:ext>
                </a:extLst>
              </p:cNvPr>
              <p:cNvSpPr/>
              <p:nvPr/>
            </p:nvSpPr>
            <p:spPr>
              <a:xfrm>
                <a:off x="1222386" y="2786698"/>
                <a:ext cx="774700" cy="773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91380" tIns="45694" rIns="91380" bIns="45694" anchor="ctr"/>
              <a:lstStyle/>
              <a:p>
                <a:pPr algn="ctr" defTabSz="914013">
                  <a:defRPr/>
                </a:pPr>
                <a:endParaRPr lang="en-US" sz="1400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grpSp>
            <p:nvGrpSpPr>
              <p:cNvPr id="50" name="Gruppo 3">
                <a:extLst>
                  <a:ext uri="{FF2B5EF4-FFF2-40B4-BE49-F238E27FC236}">
                    <a16:creationId xmlns:a16="http://schemas.microsoft.com/office/drawing/2014/main" id="{DCFAC239-0D95-4FF7-9FB6-33910C998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749" y="2708910"/>
                <a:ext cx="981075" cy="927100"/>
                <a:chOff x="1981200" y="1941374"/>
                <a:chExt cx="1581722" cy="1581722"/>
              </a:xfrm>
            </p:grpSpPr>
            <p:pic>
              <p:nvPicPr>
                <p:cNvPr id="119" name="Immagine 118">
                  <a:extLst>
                    <a:ext uri="{FF2B5EF4-FFF2-40B4-BE49-F238E27FC236}">
                      <a16:creationId xmlns:a16="http://schemas.microsoft.com/office/drawing/2014/main" id="{54DE6A49-6D25-4A3C-B22D-32F61C2148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1200" y="1941374"/>
                  <a:ext cx="1581722" cy="1581722"/>
                </a:xfrm>
                <a:prstGeom prst="rect">
                  <a:avLst/>
                </a:prstGeom>
              </p:spPr>
            </p:pic>
            <p:pic>
              <p:nvPicPr>
                <p:cNvPr id="120" name="Immagine 1">
                  <a:extLst>
                    <a:ext uri="{FF2B5EF4-FFF2-40B4-BE49-F238E27FC236}">
                      <a16:creationId xmlns:a16="http://schemas.microsoft.com/office/drawing/2014/main" id="{30848184-6F29-4ABF-A842-48D8BDE1F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39606" y="2299752"/>
                  <a:ext cx="726413" cy="11248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A89FCD3B-3F8A-4E5E-9B1C-40749932730C}"/>
                  </a:ext>
                </a:extLst>
              </p:cNvPr>
              <p:cNvSpPr txBox="1"/>
              <p:nvPr/>
            </p:nvSpPr>
            <p:spPr>
              <a:xfrm>
                <a:off x="3219181" y="3875754"/>
                <a:ext cx="1211263" cy="1323435"/>
              </a:xfrm>
              <a:prstGeom prst="rect">
                <a:avLst/>
              </a:prstGeom>
              <a:noFill/>
            </p:spPr>
            <p:txBody>
              <a:bodyPr lIns="91430" tIns="45718" rIns="91430" bIns="45718">
                <a:spAutoFit/>
              </a:bodyPr>
              <a:lstStyle/>
              <a:p>
                <a:pPr algn="ctr" defTabSz="457143">
                  <a:defRPr/>
                </a:pPr>
                <a:r>
                  <a:rPr lang="it-IT" sz="1600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Nationaler Plan </a:t>
                </a:r>
                <a:r>
                  <a:rPr lang="de-DE" sz="1600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für</a:t>
                </a:r>
                <a:r>
                  <a:rPr lang="it-IT" sz="1600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 Energie und Klima</a:t>
                </a:r>
              </a:p>
              <a:p>
                <a:pPr algn="ctr" defTabSz="457143">
                  <a:defRPr/>
                </a:pPr>
                <a:endParaRPr lang="it-IT" sz="1600" b="1" dirty="0">
                  <a:solidFill>
                    <a:schemeClr val="bg1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52" name="Oval 18">
                <a:extLst>
                  <a:ext uri="{FF2B5EF4-FFF2-40B4-BE49-F238E27FC236}">
                    <a16:creationId xmlns:a16="http://schemas.microsoft.com/office/drawing/2014/main" id="{5000E20F-EF15-4367-A378-BC609AA6E4B9}"/>
                  </a:ext>
                </a:extLst>
              </p:cNvPr>
              <p:cNvSpPr/>
              <p:nvPr/>
            </p:nvSpPr>
            <p:spPr>
              <a:xfrm>
                <a:off x="6357669" y="2786291"/>
                <a:ext cx="773112" cy="77311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91380" tIns="45694" rIns="91380" bIns="45694" anchor="ctr"/>
              <a:lstStyle/>
              <a:p>
                <a:pPr algn="ctr" defTabSz="914013"/>
                <a:endParaRPr lang="en-US" sz="1400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AB49F78D-47EA-45EE-9A18-1FDDD8206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3881" y="2976791"/>
                <a:ext cx="404813" cy="392112"/>
              </a:xfrm>
              <a:custGeom>
                <a:avLst/>
                <a:gdLst>
                  <a:gd name="T0" fmla="*/ 172 w 241"/>
                  <a:gd name="T1" fmla="*/ 0 h 234"/>
                  <a:gd name="T2" fmla="*/ 102 w 241"/>
                  <a:gd name="T3" fmla="*/ 50 h 234"/>
                  <a:gd name="T4" fmla="*/ 102 w 241"/>
                  <a:gd name="T5" fmla="*/ 50 h 234"/>
                  <a:gd name="T6" fmla="*/ 26 w 241"/>
                  <a:gd name="T7" fmla="*/ 126 h 234"/>
                  <a:gd name="T8" fmla="*/ 2 w 241"/>
                  <a:gd name="T9" fmla="*/ 201 h 234"/>
                  <a:gd name="T10" fmla="*/ 26 w 241"/>
                  <a:gd name="T11" fmla="*/ 234 h 234"/>
                  <a:gd name="T12" fmla="*/ 96 w 241"/>
                  <a:gd name="T13" fmla="*/ 216 h 234"/>
                  <a:gd name="T14" fmla="*/ 220 w 241"/>
                  <a:gd name="T15" fmla="*/ 97 h 234"/>
                  <a:gd name="T16" fmla="*/ 117 w 241"/>
                  <a:gd name="T17" fmla="*/ 174 h 234"/>
                  <a:gd name="T18" fmla="*/ 181 w 241"/>
                  <a:gd name="T19" fmla="*/ 86 h 234"/>
                  <a:gd name="T20" fmla="*/ 174 w 241"/>
                  <a:gd name="T21" fmla="*/ 123 h 234"/>
                  <a:gd name="T22" fmla="*/ 117 w 241"/>
                  <a:gd name="T23" fmla="*/ 180 h 234"/>
                  <a:gd name="T24" fmla="*/ 108 w 241"/>
                  <a:gd name="T25" fmla="*/ 148 h 234"/>
                  <a:gd name="T26" fmla="*/ 84 w 241"/>
                  <a:gd name="T27" fmla="*/ 125 h 234"/>
                  <a:gd name="T28" fmla="*/ 169 w 241"/>
                  <a:gd name="T29" fmla="*/ 66 h 234"/>
                  <a:gd name="T30" fmla="*/ 108 w 241"/>
                  <a:gd name="T31" fmla="*/ 148 h 234"/>
                  <a:gd name="T32" fmla="*/ 56 w 241"/>
                  <a:gd name="T33" fmla="*/ 117 h 234"/>
                  <a:gd name="T34" fmla="*/ 146 w 241"/>
                  <a:gd name="T35" fmla="*/ 53 h 234"/>
                  <a:gd name="T36" fmla="*/ 31 w 241"/>
                  <a:gd name="T37" fmla="*/ 219 h 234"/>
                  <a:gd name="T38" fmla="*/ 15 w 241"/>
                  <a:gd name="T39" fmla="*/ 209 h 234"/>
                  <a:gd name="T40" fmla="*/ 23 w 241"/>
                  <a:gd name="T41" fmla="*/ 177 h 234"/>
                  <a:gd name="T42" fmla="*/ 58 w 241"/>
                  <a:gd name="T43" fmla="*/ 211 h 234"/>
                  <a:gd name="T44" fmla="*/ 65 w 241"/>
                  <a:gd name="T45" fmla="*/ 210 h 234"/>
                  <a:gd name="T46" fmla="*/ 26 w 241"/>
                  <a:gd name="T47" fmla="*/ 169 h 234"/>
                  <a:gd name="T48" fmla="*/ 36 w 241"/>
                  <a:gd name="T49" fmla="*/ 138 h 234"/>
                  <a:gd name="T50" fmla="*/ 95 w 241"/>
                  <a:gd name="T51" fmla="*/ 201 h 234"/>
                  <a:gd name="T52" fmla="*/ 65 w 241"/>
                  <a:gd name="T53" fmla="*/ 210 h 234"/>
                  <a:gd name="T54" fmla="*/ 198 w 241"/>
                  <a:gd name="T55" fmla="*/ 99 h 234"/>
                  <a:gd name="T56" fmla="*/ 179 w 241"/>
                  <a:gd name="T57" fmla="*/ 55 h 234"/>
                  <a:gd name="T58" fmla="*/ 148 w 241"/>
                  <a:gd name="T59" fmla="*/ 24 h 234"/>
                  <a:gd name="T60" fmla="*/ 205 w 241"/>
                  <a:gd name="T61" fmla="*/ 30 h 234"/>
                  <a:gd name="T62" fmla="*/ 210 w 241"/>
                  <a:gd name="T63" fmla="*/ 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1" h="234">
                    <a:moveTo>
                      <a:pt x="215" y="19"/>
                    </a:moveTo>
                    <a:cubicBezTo>
                      <a:pt x="203" y="7"/>
                      <a:pt x="187" y="0"/>
                      <a:pt x="172" y="0"/>
                    </a:cubicBezTo>
                    <a:cubicBezTo>
                      <a:pt x="159" y="0"/>
                      <a:pt x="146" y="5"/>
                      <a:pt x="138" y="14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3" y="130"/>
                      <a:pt x="20" y="134"/>
                      <a:pt x="19" y="139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2" y="201"/>
                      <a:pt x="0" y="206"/>
                      <a:pt x="0" y="209"/>
                    </a:cubicBezTo>
                    <a:cubicBezTo>
                      <a:pt x="0" y="223"/>
                      <a:pt x="12" y="234"/>
                      <a:pt x="26" y="234"/>
                    </a:cubicBezTo>
                    <a:cubicBezTo>
                      <a:pt x="29" y="234"/>
                      <a:pt x="34" y="233"/>
                      <a:pt x="34" y="233"/>
                    </a:cubicBezTo>
                    <a:cubicBezTo>
                      <a:pt x="96" y="216"/>
                      <a:pt x="96" y="216"/>
                      <a:pt x="96" y="216"/>
                    </a:cubicBezTo>
                    <a:cubicBezTo>
                      <a:pt x="101" y="215"/>
                      <a:pt x="105" y="213"/>
                      <a:pt x="109" y="209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41" y="76"/>
                      <a:pt x="238" y="42"/>
                      <a:pt x="215" y="19"/>
                    </a:cubicBezTo>
                    <a:close/>
                    <a:moveTo>
                      <a:pt x="117" y="174"/>
                    </a:moveTo>
                    <a:cubicBezTo>
                      <a:pt x="117" y="168"/>
                      <a:pt x="115" y="161"/>
                      <a:pt x="112" y="15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5" y="99"/>
                      <a:pt x="183" y="11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7" y="178"/>
                      <a:pt x="118" y="176"/>
                      <a:pt x="117" y="174"/>
                    </a:cubicBezTo>
                    <a:close/>
                    <a:moveTo>
                      <a:pt x="108" y="148"/>
                    </a:moveTo>
                    <a:cubicBezTo>
                      <a:pt x="106" y="144"/>
                      <a:pt x="103" y="140"/>
                      <a:pt x="99" y="136"/>
                    </a:cubicBezTo>
                    <a:cubicBezTo>
                      <a:pt x="94" y="131"/>
                      <a:pt x="89" y="128"/>
                      <a:pt x="84" y="12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9" y="58"/>
                      <a:pt x="164" y="61"/>
                      <a:pt x="169" y="66"/>
                    </a:cubicBezTo>
                    <a:cubicBezTo>
                      <a:pt x="173" y="70"/>
                      <a:pt x="176" y="74"/>
                      <a:pt x="178" y="79"/>
                    </a:cubicBezTo>
                    <a:lnTo>
                      <a:pt x="108" y="148"/>
                    </a:lnTo>
                    <a:close/>
                    <a:moveTo>
                      <a:pt x="77" y="121"/>
                    </a:moveTo>
                    <a:cubicBezTo>
                      <a:pt x="70" y="119"/>
                      <a:pt x="63" y="117"/>
                      <a:pt x="56" y="117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21" y="52"/>
                      <a:pt x="133" y="50"/>
                      <a:pt x="146" y="53"/>
                    </a:cubicBezTo>
                    <a:lnTo>
                      <a:pt x="77" y="121"/>
                    </a:lnTo>
                    <a:close/>
                    <a:moveTo>
                      <a:pt x="31" y="219"/>
                    </a:moveTo>
                    <a:cubicBezTo>
                      <a:pt x="30" y="219"/>
                      <a:pt x="28" y="219"/>
                      <a:pt x="26" y="220"/>
                    </a:cubicBezTo>
                    <a:cubicBezTo>
                      <a:pt x="20" y="219"/>
                      <a:pt x="15" y="215"/>
                      <a:pt x="15" y="209"/>
                    </a:cubicBezTo>
                    <a:cubicBezTo>
                      <a:pt x="15" y="207"/>
                      <a:pt x="16" y="205"/>
                      <a:pt x="16" y="204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32" y="176"/>
                      <a:pt x="41" y="180"/>
                      <a:pt x="48" y="187"/>
                    </a:cubicBezTo>
                    <a:cubicBezTo>
                      <a:pt x="55" y="194"/>
                      <a:pt x="58" y="203"/>
                      <a:pt x="58" y="211"/>
                    </a:cubicBezTo>
                    <a:lnTo>
                      <a:pt x="31" y="219"/>
                    </a:lnTo>
                    <a:close/>
                    <a:moveTo>
                      <a:pt x="65" y="210"/>
                    </a:moveTo>
                    <a:cubicBezTo>
                      <a:pt x="65" y="200"/>
                      <a:pt x="61" y="190"/>
                      <a:pt x="53" y="182"/>
                    </a:cubicBezTo>
                    <a:cubicBezTo>
                      <a:pt x="45" y="174"/>
                      <a:pt x="35" y="170"/>
                      <a:pt x="26" y="169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3" y="141"/>
                      <a:pt x="34" y="139"/>
                      <a:pt x="36" y="138"/>
                    </a:cubicBezTo>
                    <a:cubicBezTo>
                      <a:pt x="50" y="127"/>
                      <a:pt x="73" y="130"/>
                      <a:pt x="88" y="146"/>
                    </a:cubicBezTo>
                    <a:cubicBezTo>
                      <a:pt x="105" y="163"/>
                      <a:pt x="108" y="187"/>
                      <a:pt x="95" y="201"/>
                    </a:cubicBezTo>
                    <a:cubicBezTo>
                      <a:pt x="94" y="202"/>
                      <a:pt x="93" y="202"/>
                      <a:pt x="92" y="202"/>
                    </a:cubicBezTo>
                    <a:lnTo>
                      <a:pt x="65" y="210"/>
                    </a:lnTo>
                    <a:close/>
                    <a:moveTo>
                      <a:pt x="210" y="86"/>
                    </a:moveTo>
                    <a:cubicBezTo>
                      <a:pt x="198" y="99"/>
                      <a:pt x="198" y="99"/>
                      <a:pt x="198" y="99"/>
                    </a:cubicBezTo>
                    <a:cubicBezTo>
                      <a:pt x="198" y="97"/>
                      <a:pt x="198" y="96"/>
                      <a:pt x="198" y="94"/>
                    </a:cubicBezTo>
                    <a:cubicBezTo>
                      <a:pt x="196" y="80"/>
                      <a:pt x="190" y="66"/>
                      <a:pt x="179" y="55"/>
                    </a:cubicBezTo>
                    <a:cubicBezTo>
                      <a:pt x="167" y="44"/>
                      <a:pt x="151" y="37"/>
                      <a:pt x="136" y="37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4" y="18"/>
                      <a:pt x="162" y="15"/>
                      <a:pt x="172" y="15"/>
                    </a:cubicBezTo>
                    <a:cubicBezTo>
                      <a:pt x="183" y="15"/>
                      <a:pt x="196" y="20"/>
                      <a:pt x="205" y="30"/>
                    </a:cubicBezTo>
                    <a:cubicBezTo>
                      <a:pt x="214" y="38"/>
                      <a:pt x="219" y="49"/>
                      <a:pt x="219" y="60"/>
                    </a:cubicBezTo>
                    <a:cubicBezTo>
                      <a:pt x="220" y="70"/>
                      <a:pt x="217" y="80"/>
                      <a:pt x="210" y="8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00" tIns="45702" rIns="91400" bIns="45702"/>
              <a:lstStyle/>
              <a:p>
                <a:pPr defTabSz="914013">
                  <a:defRPr/>
                </a:pPr>
                <a:endParaRPr lang="id-ID" sz="1400" kern="0">
                  <a:solidFill>
                    <a:srgbClr val="A1A1A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F26663F6-46D4-4530-9D61-C429F8CB49A9}"/>
                  </a:ext>
                </a:extLst>
              </p:cNvPr>
              <p:cNvSpPr txBox="1"/>
              <p:nvPr/>
            </p:nvSpPr>
            <p:spPr>
              <a:xfrm>
                <a:off x="6144675" y="4096646"/>
                <a:ext cx="1211262" cy="830993"/>
              </a:xfrm>
              <a:prstGeom prst="rect">
                <a:avLst/>
              </a:prstGeom>
              <a:noFill/>
            </p:spPr>
            <p:txBody>
              <a:bodyPr lIns="91430" tIns="45718" rIns="91430" bIns="45718">
                <a:spAutoFit/>
              </a:bodyPr>
              <a:lstStyle/>
              <a:p>
                <a:pPr algn="ctr" defTabSz="457143">
                  <a:defRPr/>
                </a:pP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Auflösung </a:t>
                </a:r>
                <a:r>
                  <a:rPr lang="it-IT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ARERA 318/2020</a:t>
                </a:r>
              </a:p>
            </p:txBody>
          </p:sp>
          <p:pic>
            <p:nvPicPr>
              <p:cNvPr id="55" name="Picture 2" descr="upload.wikimedia.org/wikipedia/commons/thumb/b/...">
                <a:extLst>
                  <a:ext uri="{FF2B5EF4-FFF2-40B4-BE49-F238E27FC236}">
                    <a16:creationId xmlns:a16="http://schemas.microsoft.com/office/drawing/2014/main" id="{C758D38C-EB2C-4A5D-8ED5-B2C668162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8911" y="3005773"/>
                <a:ext cx="501650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Oval 18">
                <a:extLst>
                  <a:ext uri="{FF2B5EF4-FFF2-40B4-BE49-F238E27FC236}">
                    <a16:creationId xmlns:a16="http://schemas.microsoft.com/office/drawing/2014/main" id="{01CE8328-0912-4FC9-9D3E-7CAA1BF8D178}"/>
                  </a:ext>
                </a:extLst>
              </p:cNvPr>
              <p:cNvSpPr/>
              <p:nvPr/>
            </p:nvSpPr>
            <p:spPr>
              <a:xfrm>
                <a:off x="7814994" y="2786291"/>
                <a:ext cx="774700" cy="77311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91380" tIns="45694" rIns="91380" bIns="45694" anchor="ctr"/>
              <a:lstStyle/>
              <a:p>
                <a:pPr algn="ctr" defTabSz="914013"/>
                <a:endParaRPr lang="en-US" sz="1400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53EA65FD-852F-4FC7-BCB9-1DD38073C24A}"/>
                  </a:ext>
                </a:extLst>
              </p:cNvPr>
              <p:cNvSpPr txBox="1"/>
              <p:nvPr/>
            </p:nvSpPr>
            <p:spPr>
              <a:xfrm>
                <a:off x="7453837" y="4096647"/>
                <a:ext cx="1543050" cy="584771"/>
              </a:xfrm>
              <a:prstGeom prst="rect">
                <a:avLst/>
              </a:prstGeom>
              <a:noFill/>
            </p:spPr>
            <p:txBody>
              <a:bodyPr lIns="91430" tIns="45718" rIns="91430" bIns="45718">
                <a:spAutoFit/>
              </a:bodyPr>
              <a:lstStyle/>
              <a:p>
                <a:pPr algn="ctr" defTabSz="457143">
                  <a:defRPr/>
                </a:pPr>
                <a:r>
                  <a:rPr lang="it-IT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DM </a:t>
                </a:r>
                <a:r>
                  <a:rPr lang="it-IT" sz="1600" dirty="0" err="1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Mi.S.E</a:t>
                </a:r>
                <a:r>
                  <a:rPr lang="it-IT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 16/09/2020</a:t>
                </a:r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808FE306-FEE7-49F4-87E6-DE077BF3FD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2956" y="2976791"/>
                <a:ext cx="404813" cy="392112"/>
              </a:xfrm>
              <a:custGeom>
                <a:avLst/>
                <a:gdLst>
                  <a:gd name="T0" fmla="*/ 172 w 241"/>
                  <a:gd name="T1" fmla="*/ 0 h 234"/>
                  <a:gd name="T2" fmla="*/ 102 w 241"/>
                  <a:gd name="T3" fmla="*/ 50 h 234"/>
                  <a:gd name="T4" fmla="*/ 102 w 241"/>
                  <a:gd name="T5" fmla="*/ 50 h 234"/>
                  <a:gd name="T6" fmla="*/ 26 w 241"/>
                  <a:gd name="T7" fmla="*/ 126 h 234"/>
                  <a:gd name="T8" fmla="*/ 2 w 241"/>
                  <a:gd name="T9" fmla="*/ 201 h 234"/>
                  <a:gd name="T10" fmla="*/ 26 w 241"/>
                  <a:gd name="T11" fmla="*/ 234 h 234"/>
                  <a:gd name="T12" fmla="*/ 96 w 241"/>
                  <a:gd name="T13" fmla="*/ 216 h 234"/>
                  <a:gd name="T14" fmla="*/ 220 w 241"/>
                  <a:gd name="T15" fmla="*/ 97 h 234"/>
                  <a:gd name="T16" fmla="*/ 117 w 241"/>
                  <a:gd name="T17" fmla="*/ 174 h 234"/>
                  <a:gd name="T18" fmla="*/ 181 w 241"/>
                  <a:gd name="T19" fmla="*/ 86 h 234"/>
                  <a:gd name="T20" fmla="*/ 174 w 241"/>
                  <a:gd name="T21" fmla="*/ 123 h 234"/>
                  <a:gd name="T22" fmla="*/ 117 w 241"/>
                  <a:gd name="T23" fmla="*/ 180 h 234"/>
                  <a:gd name="T24" fmla="*/ 108 w 241"/>
                  <a:gd name="T25" fmla="*/ 148 h 234"/>
                  <a:gd name="T26" fmla="*/ 84 w 241"/>
                  <a:gd name="T27" fmla="*/ 125 h 234"/>
                  <a:gd name="T28" fmla="*/ 169 w 241"/>
                  <a:gd name="T29" fmla="*/ 66 h 234"/>
                  <a:gd name="T30" fmla="*/ 108 w 241"/>
                  <a:gd name="T31" fmla="*/ 148 h 234"/>
                  <a:gd name="T32" fmla="*/ 56 w 241"/>
                  <a:gd name="T33" fmla="*/ 117 h 234"/>
                  <a:gd name="T34" fmla="*/ 146 w 241"/>
                  <a:gd name="T35" fmla="*/ 53 h 234"/>
                  <a:gd name="T36" fmla="*/ 31 w 241"/>
                  <a:gd name="T37" fmla="*/ 219 h 234"/>
                  <a:gd name="T38" fmla="*/ 15 w 241"/>
                  <a:gd name="T39" fmla="*/ 209 h 234"/>
                  <a:gd name="T40" fmla="*/ 23 w 241"/>
                  <a:gd name="T41" fmla="*/ 177 h 234"/>
                  <a:gd name="T42" fmla="*/ 58 w 241"/>
                  <a:gd name="T43" fmla="*/ 211 h 234"/>
                  <a:gd name="T44" fmla="*/ 65 w 241"/>
                  <a:gd name="T45" fmla="*/ 210 h 234"/>
                  <a:gd name="T46" fmla="*/ 26 w 241"/>
                  <a:gd name="T47" fmla="*/ 169 h 234"/>
                  <a:gd name="T48" fmla="*/ 36 w 241"/>
                  <a:gd name="T49" fmla="*/ 138 h 234"/>
                  <a:gd name="T50" fmla="*/ 95 w 241"/>
                  <a:gd name="T51" fmla="*/ 201 h 234"/>
                  <a:gd name="T52" fmla="*/ 65 w 241"/>
                  <a:gd name="T53" fmla="*/ 210 h 234"/>
                  <a:gd name="T54" fmla="*/ 198 w 241"/>
                  <a:gd name="T55" fmla="*/ 99 h 234"/>
                  <a:gd name="T56" fmla="*/ 179 w 241"/>
                  <a:gd name="T57" fmla="*/ 55 h 234"/>
                  <a:gd name="T58" fmla="*/ 148 w 241"/>
                  <a:gd name="T59" fmla="*/ 24 h 234"/>
                  <a:gd name="T60" fmla="*/ 205 w 241"/>
                  <a:gd name="T61" fmla="*/ 30 h 234"/>
                  <a:gd name="T62" fmla="*/ 210 w 241"/>
                  <a:gd name="T63" fmla="*/ 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1" h="234">
                    <a:moveTo>
                      <a:pt x="215" y="19"/>
                    </a:moveTo>
                    <a:cubicBezTo>
                      <a:pt x="203" y="7"/>
                      <a:pt x="187" y="0"/>
                      <a:pt x="172" y="0"/>
                    </a:cubicBezTo>
                    <a:cubicBezTo>
                      <a:pt x="159" y="0"/>
                      <a:pt x="146" y="5"/>
                      <a:pt x="138" y="14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3" y="130"/>
                      <a:pt x="20" y="134"/>
                      <a:pt x="19" y="139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2" y="201"/>
                      <a:pt x="0" y="206"/>
                      <a:pt x="0" y="209"/>
                    </a:cubicBezTo>
                    <a:cubicBezTo>
                      <a:pt x="0" y="223"/>
                      <a:pt x="12" y="234"/>
                      <a:pt x="26" y="234"/>
                    </a:cubicBezTo>
                    <a:cubicBezTo>
                      <a:pt x="29" y="234"/>
                      <a:pt x="34" y="233"/>
                      <a:pt x="34" y="233"/>
                    </a:cubicBezTo>
                    <a:cubicBezTo>
                      <a:pt x="96" y="216"/>
                      <a:pt x="96" y="216"/>
                      <a:pt x="96" y="216"/>
                    </a:cubicBezTo>
                    <a:cubicBezTo>
                      <a:pt x="101" y="215"/>
                      <a:pt x="105" y="213"/>
                      <a:pt x="109" y="209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41" y="76"/>
                      <a:pt x="238" y="42"/>
                      <a:pt x="215" y="19"/>
                    </a:cubicBezTo>
                    <a:close/>
                    <a:moveTo>
                      <a:pt x="117" y="174"/>
                    </a:moveTo>
                    <a:cubicBezTo>
                      <a:pt x="117" y="168"/>
                      <a:pt x="115" y="161"/>
                      <a:pt x="112" y="15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5" y="99"/>
                      <a:pt x="183" y="11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7" y="178"/>
                      <a:pt x="118" y="176"/>
                      <a:pt x="117" y="174"/>
                    </a:cubicBezTo>
                    <a:close/>
                    <a:moveTo>
                      <a:pt x="108" y="148"/>
                    </a:moveTo>
                    <a:cubicBezTo>
                      <a:pt x="106" y="144"/>
                      <a:pt x="103" y="140"/>
                      <a:pt x="99" y="136"/>
                    </a:cubicBezTo>
                    <a:cubicBezTo>
                      <a:pt x="94" y="131"/>
                      <a:pt x="89" y="128"/>
                      <a:pt x="84" y="12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9" y="58"/>
                      <a:pt x="164" y="61"/>
                      <a:pt x="169" y="66"/>
                    </a:cubicBezTo>
                    <a:cubicBezTo>
                      <a:pt x="173" y="70"/>
                      <a:pt x="176" y="74"/>
                      <a:pt x="178" y="79"/>
                    </a:cubicBezTo>
                    <a:lnTo>
                      <a:pt x="108" y="148"/>
                    </a:lnTo>
                    <a:close/>
                    <a:moveTo>
                      <a:pt x="77" y="121"/>
                    </a:moveTo>
                    <a:cubicBezTo>
                      <a:pt x="70" y="119"/>
                      <a:pt x="63" y="117"/>
                      <a:pt x="56" y="117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21" y="52"/>
                      <a:pt x="133" y="50"/>
                      <a:pt x="146" y="53"/>
                    </a:cubicBezTo>
                    <a:lnTo>
                      <a:pt x="77" y="121"/>
                    </a:lnTo>
                    <a:close/>
                    <a:moveTo>
                      <a:pt x="31" y="219"/>
                    </a:moveTo>
                    <a:cubicBezTo>
                      <a:pt x="30" y="219"/>
                      <a:pt x="28" y="219"/>
                      <a:pt x="26" y="220"/>
                    </a:cubicBezTo>
                    <a:cubicBezTo>
                      <a:pt x="20" y="219"/>
                      <a:pt x="15" y="215"/>
                      <a:pt x="15" y="209"/>
                    </a:cubicBezTo>
                    <a:cubicBezTo>
                      <a:pt x="15" y="207"/>
                      <a:pt x="16" y="205"/>
                      <a:pt x="16" y="204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32" y="176"/>
                      <a:pt x="41" y="180"/>
                      <a:pt x="48" y="187"/>
                    </a:cubicBezTo>
                    <a:cubicBezTo>
                      <a:pt x="55" y="194"/>
                      <a:pt x="58" y="203"/>
                      <a:pt x="58" y="211"/>
                    </a:cubicBezTo>
                    <a:lnTo>
                      <a:pt x="31" y="219"/>
                    </a:lnTo>
                    <a:close/>
                    <a:moveTo>
                      <a:pt x="65" y="210"/>
                    </a:moveTo>
                    <a:cubicBezTo>
                      <a:pt x="65" y="200"/>
                      <a:pt x="61" y="190"/>
                      <a:pt x="53" y="182"/>
                    </a:cubicBezTo>
                    <a:cubicBezTo>
                      <a:pt x="45" y="174"/>
                      <a:pt x="35" y="170"/>
                      <a:pt x="26" y="169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3" y="141"/>
                      <a:pt x="34" y="139"/>
                      <a:pt x="36" y="138"/>
                    </a:cubicBezTo>
                    <a:cubicBezTo>
                      <a:pt x="50" y="127"/>
                      <a:pt x="73" y="130"/>
                      <a:pt x="88" y="146"/>
                    </a:cubicBezTo>
                    <a:cubicBezTo>
                      <a:pt x="105" y="163"/>
                      <a:pt x="108" y="187"/>
                      <a:pt x="95" y="201"/>
                    </a:cubicBezTo>
                    <a:cubicBezTo>
                      <a:pt x="94" y="202"/>
                      <a:pt x="93" y="202"/>
                      <a:pt x="92" y="202"/>
                    </a:cubicBezTo>
                    <a:lnTo>
                      <a:pt x="65" y="210"/>
                    </a:lnTo>
                    <a:close/>
                    <a:moveTo>
                      <a:pt x="210" y="86"/>
                    </a:moveTo>
                    <a:cubicBezTo>
                      <a:pt x="198" y="99"/>
                      <a:pt x="198" y="99"/>
                      <a:pt x="198" y="99"/>
                    </a:cubicBezTo>
                    <a:cubicBezTo>
                      <a:pt x="198" y="97"/>
                      <a:pt x="198" y="96"/>
                      <a:pt x="198" y="94"/>
                    </a:cubicBezTo>
                    <a:cubicBezTo>
                      <a:pt x="196" y="80"/>
                      <a:pt x="190" y="66"/>
                      <a:pt x="179" y="55"/>
                    </a:cubicBezTo>
                    <a:cubicBezTo>
                      <a:pt x="167" y="44"/>
                      <a:pt x="151" y="37"/>
                      <a:pt x="136" y="37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4" y="18"/>
                      <a:pt x="162" y="15"/>
                      <a:pt x="172" y="15"/>
                    </a:cubicBezTo>
                    <a:cubicBezTo>
                      <a:pt x="183" y="15"/>
                      <a:pt x="196" y="20"/>
                      <a:pt x="205" y="30"/>
                    </a:cubicBezTo>
                    <a:cubicBezTo>
                      <a:pt x="214" y="38"/>
                      <a:pt x="219" y="49"/>
                      <a:pt x="219" y="60"/>
                    </a:cubicBezTo>
                    <a:cubicBezTo>
                      <a:pt x="220" y="70"/>
                      <a:pt x="217" y="80"/>
                      <a:pt x="210" y="8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00" tIns="45702" rIns="91400" bIns="45702"/>
              <a:lstStyle/>
              <a:p>
                <a:pPr defTabSz="914013">
                  <a:defRPr/>
                </a:pPr>
                <a:endParaRPr lang="id-ID" sz="1400" kern="0">
                  <a:solidFill>
                    <a:srgbClr val="A1A1A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59" name="CasellaDiTesto 5">
                <a:extLst>
                  <a:ext uri="{FF2B5EF4-FFF2-40B4-BE49-F238E27FC236}">
                    <a16:creationId xmlns:a16="http://schemas.microsoft.com/office/drawing/2014/main" id="{E93B3187-2753-43DE-92BA-8A0DF5CB4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536" y="2094548"/>
                <a:ext cx="914400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2018</a:t>
                </a:r>
              </a:p>
            </p:txBody>
          </p:sp>
          <p:sp>
            <p:nvSpPr>
              <p:cNvPr id="60" name="CasellaDiTesto 61">
                <a:extLst>
                  <a:ext uri="{FF2B5EF4-FFF2-40B4-BE49-F238E27FC236}">
                    <a16:creationId xmlns:a16="http://schemas.microsoft.com/office/drawing/2014/main" id="{71F518DD-7BC5-444C-A3DD-64FFAEE0E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4086" y="2094548"/>
                <a:ext cx="914400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2019</a:t>
                </a:r>
              </a:p>
            </p:txBody>
          </p:sp>
          <p:sp>
            <p:nvSpPr>
              <p:cNvPr id="61" name="CasellaDiTesto 63">
                <a:extLst>
                  <a:ext uri="{FF2B5EF4-FFF2-40B4-BE49-F238E27FC236}">
                    <a16:creationId xmlns:a16="http://schemas.microsoft.com/office/drawing/2014/main" id="{4B6E89A7-AA58-4BAC-B231-5041839AF3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8837" y="2090172"/>
                <a:ext cx="1273175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August 2020</a:t>
                </a:r>
              </a:p>
            </p:txBody>
          </p:sp>
          <p:cxnSp>
            <p:nvCxnSpPr>
              <p:cNvPr id="62" name="Connettore diritto 17">
                <a:extLst>
                  <a:ext uri="{FF2B5EF4-FFF2-40B4-BE49-F238E27FC236}">
                    <a16:creationId xmlns:a16="http://schemas.microsoft.com/office/drawing/2014/main" id="{1C9FC0CE-C11A-46C8-B993-AAC41C98AF54}"/>
                  </a:ext>
                </a:extLst>
              </p:cNvPr>
              <p:cNvCxnSpPr/>
              <p:nvPr/>
            </p:nvCxnSpPr>
            <p:spPr>
              <a:xfrm>
                <a:off x="1997086" y="3172460"/>
                <a:ext cx="149383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asellaDiTesto 63">
                <a:extLst>
                  <a:ext uri="{FF2B5EF4-FFF2-40B4-BE49-F238E27FC236}">
                    <a16:creationId xmlns:a16="http://schemas.microsoft.com/office/drawing/2014/main" id="{8527E33B-156C-4593-BA63-447499DF5D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5529" y="2091139"/>
                <a:ext cx="1599665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it-IT" sz="1200" b="1" dirty="0" err="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Septemer</a:t>
                </a:r>
                <a:r>
                  <a:rPr lang="it-IT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2020</a:t>
                </a:r>
              </a:p>
            </p:txBody>
          </p:sp>
          <p:sp>
            <p:nvSpPr>
              <p:cNvPr id="64" name="Oval 18">
                <a:extLst>
                  <a:ext uri="{FF2B5EF4-FFF2-40B4-BE49-F238E27FC236}">
                    <a16:creationId xmlns:a16="http://schemas.microsoft.com/office/drawing/2014/main" id="{C16BFC30-1D0F-460C-9CB6-8D621BBED9B5}"/>
                  </a:ext>
                </a:extLst>
              </p:cNvPr>
              <p:cNvSpPr/>
              <p:nvPr/>
            </p:nvSpPr>
            <p:spPr>
              <a:xfrm>
                <a:off x="2328874" y="2788285"/>
                <a:ext cx="774700" cy="77311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91380" tIns="45694" rIns="91380" bIns="45694" anchor="ctr"/>
              <a:lstStyle/>
              <a:p>
                <a:pPr algn="ctr" defTabSz="914013">
                  <a:defRPr/>
                </a:pPr>
                <a:endParaRPr lang="en-US" sz="1400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pic>
            <p:nvPicPr>
              <p:cNvPr id="65" name="Picture 2" descr="upload.wikimedia.org/wikipedia/commons/thumb/b/...">
                <a:extLst>
                  <a:ext uri="{FF2B5EF4-FFF2-40B4-BE49-F238E27FC236}">
                    <a16:creationId xmlns:a16="http://schemas.microsoft.com/office/drawing/2014/main" id="{4477AAD1-5C98-479C-8ADC-3403237A3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5399" y="3007360"/>
                <a:ext cx="501650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FD93467C-5191-44B1-B586-5BFA0870FCE2}"/>
                  </a:ext>
                </a:extLst>
              </p:cNvPr>
              <p:cNvSpPr txBox="1"/>
              <p:nvPr/>
            </p:nvSpPr>
            <p:spPr>
              <a:xfrm>
                <a:off x="1990736" y="3904298"/>
                <a:ext cx="1436688" cy="584771"/>
              </a:xfrm>
              <a:prstGeom prst="rect">
                <a:avLst/>
              </a:prstGeom>
              <a:noFill/>
            </p:spPr>
            <p:txBody>
              <a:bodyPr lIns="91430" tIns="45718" rIns="91430" bIns="45718">
                <a:spAutoFit/>
              </a:bodyPr>
              <a:lstStyle/>
              <a:p>
                <a:pPr algn="ctr" defTabSz="457143">
                  <a:defRPr/>
                </a:pPr>
                <a:r>
                  <a:rPr lang="it-IT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 </a:t>
                </a:r>
              </a:p>
              <a:p>
                <a:pPr algn="ctr" defTabSz="457143">
                  <a:defRPr/>
                </a:pPr>
                <a:r>
                  <a:rPr lang="it-IT" sz="1600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IEM</a:t>
                </a:r>
              </a:p>
            </p:txBody>
          </p:sp>
          <p:sp>
            <p:nvSpPr>
              <p:cNvPr id="67" name="CasellaDiTesto 61">
                <a:extLst>
                  <a:ext uri="{FF2B5EF4-FFF2-40B4-BE49-F238E27FC236}">
                    <a16:creationId xmlns:a16="http://schemas.microsoft.com/office/drawing/2014/main" id="{806B99C2-9774-48DA-8314-CE656CFF3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3311" y="2090579"/>
                <a:ext cx="914400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2019</a:t>
                </a:r>
              </a:p>
            </p:txBody>
          </p:sp>
          <p:sp>
            <p:nvSpPr>
              <p:cNvPr id="68" name="Oval 18">
                <a:extLst>
                  <a:ext uri="{FF2B5EF4-FFF2-40B4-BE49-F238E27FC236}">
                    <a16:creationId xmlns:a16="http://schemas.microsoft.com/office/drawing/2014/main" id="{6E715EB0-AA90-44F2-AD60-F44EF5EA70B4}"/>
                  </a:ext>
                </a:extLst>
              </p:cNvPr>
              <p:cNvSpPr/>
              <p:nvPr/>
            </p:nvSpPr>
            <p:spPr>
              <a:xfrm>
                <a:off x="4887644" y="2787878"/>
                <a:ext cx="773112" cy="7731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91380" tIns="45694" rIns="91380" bIns="45694" anchor="ctr"/>
              <a:lstStyle/>
              <a:p>
                <a:pPr algn="ctr" defTabSz="914013"/>
                <a:endParaRPr lang="en-US" sz="1400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69" name="Freeform 78">
                <a:extLst>
                  <a:ext uri="{FF2B5EF4-FFF2-40B4-BE49-F238E27FC236}">
                    <a16:creationId xmlns:a16="http://schemas.microsoft.com/office/drawing/2014/main" id="{32FC108A-BC46-4A82-A165-1FEA967A2D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3856" y="2978378"/>
                <a:ext cx="404813" cy="392113"/>
              </a:xfrm>
              <a:custGeom>
                <a:avLst/>
                <a:gdLst>
                  <a:gd name="T0" fmla="*/ 172 w 241"/>
                  <a:gd name="T1" fmla="*/ 0 h 234"/>
                  <a:gd name="T2" fmla="*/ 102 w 241"/>
                  <a:gd name="T3" fmla="*/ 50 h 234"/>
                  <a:gd name="T4" fmla="*/ 102 w 241"/>
                  <a:gd name="T5" fmla="*/ 50 h 234"/>
                  <a:gd name="T6" fmla="*/ 26 w 241"/>
                  <a:gd name="T7" fmla="*/ 126 h 234"/>
                  <a:gd name="T8" fmla="*/ 2 w 241"/>
                  <a:gd name="T9" fmla="*/ 201 h 234"/>
                  <a:gd name="T10" fmla="*/ 26 w 241"/>
                  <a:gd name="T11" fmla="*/ 234 h 234"/>
                  <a:gd name="T12" fmla="*/ 96 w 241"/>
                  <a:gd name="T13" fmla="*/ 216 h 234"/>
                  <a:gd name="T14" fmla="*/ 220 w 241"/>
                  <a:gd name="T15" fmla="*/ 97 h 234"/>
                  <a:gd name="T16" fmla="*/ 117 w 241"/>
                  <a:gd name="T17" fmla="*/ 174 h 234"/>
                  <a:gd name="T18" fmla="*/ 181 w 241"/>
                  <a:gd name="T19" fmla="*/ 86 h 234"/>
                  <a:gd name="T20" fmla="*/ 174 w 241"/>
                  <a:gd name="T21" fmla="*/ 123 h 234"/>
                  <a:gd name="T22" fmla="*/ 117 w 241"/>
                  <a:gd name="T23" fmla="*/ 180 h 234"/>
                  <a:gd name="T24" fmla="*/ 108 w 241"/>
                  <a:gd name="T25" fmla="*/ 148 h 234"/>
                  <a:gd name="T26" fmla="*/ 84 w 241"/>
                  <a:gd name="T27" fmla="*/ 125 h 234"/>
                  <a:gd name="T28" fmla="*/ 169 w 241"/>
                  <a:gd name="T29" fmla="*/ 66 h 234"/>
                  <a:gd name="T30" fmla="*/ 108 w 241"/>
                  <a:gd name="T31" fmla="*/ 148 h 234"/>
                  <a:gd name="T32" fmla="*/ 56 w 241"/>
                  <a:gd name="T33" fmla="*/ 117 h 234"/>
                  <a:gd name="T34" fmla="*/ 146 w 241"/>
                  <a:gd name="T35" fmla="*/ 53 h 234"/>
                  <a:gd name="T36" fmla="*/ 31 w 241"/>
                  <a:gd name="T37" fmla="*/ 219 h 234"/>
                  <a:gd name="T38" fmla="*/ 15 w 241"/>
                  <a:gd name="T39" fmla="*/ 209 h 234"/>
                  <a:gd name="T40" fmla="*/ 23 w 241"/>
                  <a:gd name="T41" fmla="*/ 177 h 234"/>
                  <a:gd name="T42" fmla="*/ 58 w 241"/>
                  <a:gd name="T43" fmla="*/ 211 h 234"/>
                  <a:gd name="T44" fmla="*/ 65 w 241"/>
                  <a:gd name="T45" fmla="*/ 210 h 234"/>
                  <a:gd name="T46" fmla="*/ 26 w 241"/>
                  <a:gd name="T47" fmla="*/ 169 h 234"/>
                  <a:gd name="T48" fmla="*/ 36 w 241"/>
                  <a:gd name="T49" fmla="*/ 138 h 234"/>
                  <a:gd name="T50" fmla="*/ 95 w 241"/>
                  <a:gd name="T51" fmla="*/ 201 h 234"/>
                  <a:gd name="T52" fmla="*/ 65 w 241"/>
                  <a:gd name="T53" fmla="*/ 210 h 234"/>
                  <a:gd name="T54" fmla="*/ 198 w 241"/>
                  <a:gd name="T55" fmla="*/ 99 h 234"/>
                  <a:gd name="T56" fmla="*/ 179 w 241"/>
                  <a:gd name="T57" fmla="*/ 55 h 234"/>
                  <a:gd name="T58" fmla="*/ 148 w 241"/>
                  <a:gd name="T59" fmla="*/ 24 h 234"/>
                  <a:gd name="T60" fmla="*/ 205 w 241"/>
                  <a:gd name="T61" fmla="*/ 30 h 234"/>
                  <a:gd name="T62" fmla="*/ 210 w 241"/>
                  <a:gd name="T63" fmla="*/ 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1" h="234">
                    <a:moveTo>
                      <a:pt x="215" y="19"/>
                    </a:moveTo>
                    <a:cubicBezTo>
                      <a:pt x="203" y="7"/>
                      <a:pt x="187" y="0"/>
                      <a:pt x="172" y="0"/>
                    </a:cubicBezTo>
                    <a:cubicBezTo>
                      <a:pt x="159" y="0"/>
                      <a:pt x="146" y="5"/>
                      <a:pt x="138" y="14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3" y="130"/>
                      <a:pt x="20" y="134"/>
                      <a:pt x="19" y="139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2" y="201"/>
                      <a:pt x="0" y="206"/>
                      <a:pt x="0" y="209"/>
                    </a:cubicBezTo>
                    <a:cubicBezTo>
                      <a:pt x="0" y="223"/>
                      <a:pt x="12" y="234"/>
                      <a:pt x="26" y="234"/>
                    </a:cubicBezTo>
                    <a:cubicBezTo>
                      <a:pt x="29" y="234"/>
                      <a:pt x="34" y="233"/>
                      <a:pt x="34" y="233"/>
                    </a:cubicBezTo>
                    <a:cubicBezTo>
                      <a:pt x="96" y="216"/>
                      <a:pt x="96" y="216"/>
                      <a:pt x="96" y="216"/>
                    </a:cubicBezTo>
                    <a:cubicBezTo>
                      <a:pt x="101" y="215"/>
                      <a:pt x="105" y="213"/>
                      <a:pt x="109" y="209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41" y="76"/>
                      <a:pt x="238" y="42"/>
                      <a:pt x="215" y="19"/>
                    </a:cubicBezTo>
                    <a:close/>
                    <a:moveTo>
                      <a:pt x="117" y="174"/>
                    </a:moveTo>
                    <a:cubicBezTo>
                      <a:pt x="117" y="168"/>
                      <a:pt x="115" y="161"/>
                      <a:pt x="112" y="15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5" y="99"/>
                      <a:pt x="183" y="11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7" y="178"/>
                      <a:pt x="118" y="176"/>
                      <a:pt x="117" y="174"/>
                    </a:cubicBezTo>
                    <a:close/>
                    <a:moveTo>
                      <a:pt x="108" y="148"/>
                    </a:moveTo>
                    <a:cubicBezTo>
                      <a:pt x="106" y="144"/>
                      <a:pt x="103" y="140"/>
                      <a:pt x="99" y="136"/>
                    </a:cubicBezTo>
                    <a:cubicBezTo>
                      <a:pt x="94" y="131"/>
                      <a:pt x="89" y="128"/>
                      <a:pt x="84" y="12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9" y="58"/>
                      <a:pt x="164" y="61"/>
                      <a:pt x="169" y="66"/>
                    </a:cubicBezTo>
                    <a:cubicBezTo>
                      <a:pt x="173" y="70"/>
                      <a:pt x="176" y="74"/>
                      <a:pt x="178" y="79"/>
                    </a:cubicBezTo>
                    <a:lnTo>
                      <a:pt x="108" y="148"/>
                    </a:lnTo>
                    <a:close/>
                    <a:moveTo>
                      <a:pt x="77" y="121"/>
                    </a:moveTo>
                    <a:cubicBezTo>
                      <a:pt x="70" y="119"/>
                      <a:pt x="63" y="117"/>
                      <a:pt x="56" y="117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21" y="52"/>
                      <a:pt x="133" y="50"/>
                      <a:pt x="146" y="53"/>
                    </a:cubicBezTo>
                    <a:lnTo>
                      <a:pt x="77" y="121"/>
                    </a:lnTo>
                    <a:close/>
                    <a:moveTo>
                      <a:pt x="31" y="219"/>
                    </a:moveTo>
                    <a:cubicBezTo>
                      <a:pt x="30" y="219"/>
                      <a:pt x="28" y="219"/>
                      <a:pt x="26" y="220"/>
                    </a:cubicBezTo>
                    <a:cubicBezTo>
                      <a:pt x="20" y="219"/>
                      <a:pt x="15" y="215"/>
                      <a:pt x="15" y="209"/>
                    </a:cubicBezTo>
                    <a:cubicBezTo>
                      <a:pt x="15" y="207"/>
                      <a:pt x="16" y="205"/>
                      <a:pt x="16" y="204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32" y="176"/>
                      <a:pt x="41" y="180"/>
                      <a:pt x="48" y="187"/>
                    </a:cubicBezTo>
                    <a:cubicBezTo>
                      <a:pt x="55" y="194"/>
                      <a:pt x="58" y="203"/>
                      <a:pt x="58" y="211"/>
                    </a:cubicBezTo>
                    <a:lnTo>
                      <a:pt x="31" y="219"/>
                    </a:lnTo>
                    <a:close/>
                    <a:moveTo>
                      <a:pt x="65" y="210"/>
                    </a:moveTo>
                    <a:cubicBezTo>
                      <a:pt x="65" y="200"/>
                      <a:pt x="61" y="190"/>
                      <a:pt x="53" y="182"/>
                    </a:cubicBezTo>
                    <a:cubicBezTo>
                      <a:pt x="45" y="174"/>
                      <a:pt x="35" y="170"/>
                      <a:pt x="26" y="169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3" y="141"/>
                      <a:pt x="34" y="139"/>
                      <a:pt x="36" y="138"/>
                    </a:cubicBezTo>
                    <a:cubicBezTo>
                      <a:pt x="50" y="127"/>
                      <a:pt x="73" y="130"/>
                      <a:pt x="88" y="146"/>
                    </a:cubicBezTo>
                    <a:cubicBezTo>
                      <a:pt x="105" y="163"/>
                      <a:pt x="108" y="187"/>
                      <a:pt x="95" y="201"/>
                    </a:cubicBezTo>
                    <a:cubicBezTo>
                      <a:pt x="94" y="202"/>
                      <a:pt x="93" y="202"/>
                      <a:pt x="92" y="202"/>
                    </a:cubicBezTo>
                    <a:lnTo>
                      <a:pt x="65" y="210"/>
                    </a:lnTo>
                    <a:close/>
                    <a:moveTo>
                      <a:pt x="210" y="86"/>
                    </a:moveTo>
                    <a:cubicBezTo>
                      <a:pt x="198" y="99"/>
                      <a:pt x="198" y="99"/>
                      <a:pt x="198" y="99"/>
                    </a:cubicBezTo>
                    <a:cubicBezTo>
                      <a:pt x="198" y="97"/>
                      <a:pt x="198" y="96"/>
                      <a:pt x="198" y="94"/>
                    </a:cubicBezTo>
                    <a:cubicBezTo>
                      <a:pt x="196" y="80"/>
                      <a:pt x="190" y="66"/>
                      <a:pt x="179" y="55"/>
                    </a:cubicBezTo>
                    <a:cubicBezTo>
                      <a:pt x="167" y="44"/>
                      <a:pt x="151" y="37"/>
                      <a:pt x="136" y="37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4" y="18"/>
                      <a:pt x="162" y="15"/>
                      <a:pt x="172" y="15"/>
                    </a:cubicBezTo>
                    <a:cubicBezTo>
                      <a:pt x="183" y="15"/>
                      <a:pt x="196" y="20"/>
                      <a:pt x="205" y="30"/>
                    </a:cubicBezTo>
                    <a:cubicBezTo>
                      <a:pt x="214" y="38"/>
                      <a:pt x="219" y="49"/>
                      <a:pt x="219" y="60"/>
                    </a:cubicBezTo>
                    <a:cubicBezTo>
                      <a:pt x="220" y="70"/>
                      <a:pt x="217" y="80"/>
                      <a:pt x="210" y="8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00" tIns="45702" rIns="91400" bIns="45702"/>
              <a:lstStyle/>
              <a:p>
                <a:pPr defTabSz="914013">
                  <a:defRPr/>
                </a:pPr>
                <a:endParaRPr lang="id-ID" sz="1400" kern="0">
                  <a:solidFill>
                    <a:srgbClr val="A1A1A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5BCA053C-3858-4AC2-97A3-807DD4F9AABE}"/>
                  </a:ext>
                </a:extLst>
              </p:cNvPr>
              <p:cNvSpPr txBox="1"/>
              <p:nvPr/>
            </p:nvSpPr>
            <p:spPr>
              <a:xfrm>
                <a:off x="4553335" y="3850424"/>
                <a:ext cx="1491712" cy="1323435"/>
              </a:xfrm>
              <a:prstGeom prst="rect">
                <a:avLst/>
              </a:prstGeom>
              <a:noFill/>
            </p:spPr>
            <p:txBody>
              <a:bodyPr wrap="square" lIns="91430" tIns="45718" rIns="91430" bIns="45718">
                <a:spAutoFit/>
              </a:bodyPr>
              <a:lstStyle/>
              <a:p>
                <a:pPr algn="ctr" defTabSz="457143">
                  <a:defRPr/>
                </a:pPr>
                <a:r>
                  <a:rPr lang="de-DE" sz="1600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Gesetz 8/2020 - </a:t>
                </a: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Einführung REC und AUC</a:t>
                </a:r>
                <a:b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</a:br>
                <a:r>
                  <a:rPr lang="de-DE" sz="16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auf Versuchsbasis</a:t>
                </a:r>
              </a:p>
            </p:txBody>
          </p:sp>
          <p:sp>
            <p:nvSpPr>
              <p:cNvPr id="71" name="CasellaDiTesto 63">
                <a:extLst>
                  <a:ext uri="{FF2B5EF4-FFF2-40B4-BE49-F238E27FC236}">
                    <a16:creationId xmlns:a16="http://schemas.microsoft.com/office/drawing/2014/main" id="{8DCE77B9-AF3E-4DB2-BEA6-440CAD5E4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1373" y="2090437"/>
                <a:ext cx="1423987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März</a:t>
                </a:r>
                <a:r>
                  <a:rPr lang="it-IT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2020</a:t>
                </a:r>
              </a:p>
            </p:txBody>
          </p:sp>
          <p:sp>
            <p:nvSpPr>
              <p:cNvPr id="72" name="Oval 18">
                <a:extLst>
                  <a:ext uri="{FF2B5EF4-FFF2-40B4-BE49-F238E27FC236}">
                    <a16:creationId xmlns:a16="http://schemas.microsoft.com/office/drawing/2014/main" id="{B1D030DF-EC68-4C07-95CC-B4F9C992E573}"/>
                  </a:ext>
                </a:extLst>
              </p:cNvPr>
              <p:cNvSpPr/>
              <p:nvPr/>
            </p:nvSpPr>
            <p:spPr>
              <a:xfrm>
                <a:off x="9424203" y="2772496"/>
                <a:ext cx="773112" cy="77311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91380" tIns="45694" rIns="91380" bIns="45694" anchor="ctr"/>
              <a:lstStyle/>
              <a:p>
                <a:pPr algn="ctr" defTabSz="914013"/>
                <a:endParaRPr lang="en-US" sz="1400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D27232C2-5FDB-446F-B035-975820EC4368}"/>
                  </a:ext>
                </a:extLst>
              </p:cNvPr>
              <p:cNvSpPr txBox="1"/>
              <p:nvPr/>
            </p:nvSpPr>
            <p:spPr>
              <a:xfrm>
                <a:off x="9100054" y="3896994"/>
                <a:ext cx="1640289" cy="1169547"/>
              </a:xfrm>
              <a:prstGeom prst="rect">
                <a:avLst/>
              </a:prstGeom>
              <a:noFill/>
            </p:spPr>
            <p:txBody>
              <a:bodyPr wrap="square" lIns="91430" tIns="45718" rIns="91430" bIns="45718">
                <a:spAutoFit/>
              </a:bodyPr>
              <a:lstStyle/>
              <a:p>
                <a:pPr algn="ctr" defTabSz="457143">
                  <a:defRPr/>
                </a:pPr>
                <a:r>
                  <a:rPr lang="it-IT" sz="1400" dirty="0" err="1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d.lgs</a:t>
                </a:r>
                <a:r>
                  <a:rPr lang="it-IT" sz="14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 8 November 2021, 199</a:t>
                </a:r>
              </a:p>
              <a:p>
                <a:pPr algn="ctr" defTabSz="457143">
                  <a:defRPr/>
                </a:pPr>
                <a:r>
                  <a:rPr lang="de-DE" sz="14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Nationales Umsetzungsdekret</a:t>
                </a:r>
              </a:p>
              <a:p>
                <a:pPr algn="ctr" defTabSz="457143">
                  <a:defRPr/>
                </a:pPr>
                <a:r>
                  <a:rPr lang="it-IT" sz="1400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itchFamily="18" charset="0"/>
                  </a:rPr>
                  <a:t>RED II</a:t>
                </a:r>
              </a:p>
            </p:txBody>
          </p:sp>
          <p:sp>
            <p:nvSpPr>
              <p:cNvPr id="75" name="CasellaDiTesto 63">
                <a:extLst>
                  <a:ext uri="{FF2B5EF4-FFF2-40B4-BE49-F238E27FC236}">
                    <a16:creationId xmlns:a16="http://schemas.microsoft.com/office/drawing/2014/main" id="{B3E3FE86-0186-408A-8C43-0D3F34EBF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62913" y="2041940"/>
                <a:ext cx="1273175" cy="307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November2021</a:t>
                </a:r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AA7116E3-CDA8-4FEC-A61C-56069DA97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07765" y="2953861"/>
                <a:ext cx="404813" cy="392113"/>
              </a:xfrm>
              <a:custGeom>
                <a:avLst/>
                <a:gdLst>
                  <a:gd name="T0" fmla="*/ 172 w 241"/>
                  <a:gd name="T1" fmla="*/ 0 h 234"/>
                  <a:gd name="T2" fmla="*/ 102 w 241"/>
                  <a:gd name="T3" fmla="*/ 50 h 234"/>
                  <a:gd name="T4" fmla="*/ 102 w 241"/>
                  <a:gd name="T5" fmla="*/ 50 h 234"/>
                  <a:gd name="T6" fmla="*/ 26 w 241"/>
                  <a:gd name="T7" fmla="*/ 126 h 234"/>
                  <a:gd name="T8" fmla="*/ 2 w 241"/>
                  <a:gd name="T9" fmla="*/ 201 h 234"/>
                  <a:gd name="T10" fmla="*/ 26 w 241"/>
                  <a:gd name="T11" fmla="*/ 234 h 234"/>
                  <a:gd name="T12" fmla="*/ 96 w 241"/>
                  <a:gd name="T13" fmla="*/ 216 h 234"/>
                  <a:gd name="T14" fmla="*/ 220 w 241"/>
                  <a:gd name="T15" fmla="*/ 97 h 234"/>
                  <a:gd name="T16" fmla="*/ 117 w 241"/>
                  <a:gd name="T17" fmla="*/ 174 h 234"/>
                  <a:gd name="T18" fmla="*/ 181 w 241"/>
                  <a:gd name="T19" fmla="*/ 86 h 234"/>
                  <a:gd name="T20" fmla="*/ 174 w 241"/>
                  <a:gd name="T21" fmla="*/ 123 h 234"/>
                  <a:gd name="T22" fmla="*/ 117 w 241"/>
                  <a:gd name="T23" fmla="*/ 180 h 234"/>
                  <a:gd name="T24" fmla="*/ 108 w 241"/>
                  <a:gd name="T25" fmla="*/ 148 h 234"/>
                  <a:gd name="T26" fmla="*/ 84 w 241"/>
                  <a:gd name="T27" fmla="*/ 125 h 234"/>
                  <a:gd name="T28" fmla="*/ 169 w 241"/>
                  <a:gd name="T29" fmla="*/ 66 h 234"/>
                  <a:gd name="T30" fmla="*/ 108 w 241"/>
                  <a:gd name="T31" fmla="*/ 148 h 234"/>
                  <a:gd name="T32" fmla="*/ 56 w 241"/>
                  <a:gd name="T33" fmla="*/ 117 h 234"/>
                  <a:gd name="T34" fmla="*/ 146 w 241"/>
                  <a:gd name="T35" fmla="*/ 53 h 234"/>
                  <a:gd name="T36" fmla="*/ 31 w 241"/>
                  <a:gd name="T37" fmla="*/ 219 h 234"/>
                  <a:gd name="T38" fmla="*/ 15 w 241"/>
                  <a:gd name="T39" fmla="*/ 209 h 234"/>
                  <a:gd name="T40" fmla="*/ 23 w 241"/>
                  <a:gd name="T41" fmla="*/ 177 h 234"/>
                  <a:gd name="T42" fmla="*/ 58 w 241"/>
                  <a:gd name="T43" fmla="*/ 211 h 234"/>
                  <a:gd name="T44" fmla="*/ 65 w 241"/>
                  <a:gd name="T45" fmla="*/ 210 h 234"/>
                  <a:gd name="T46" fmla="*/ 26 w 241"/>
                  <a:gd name="T47" fmla="*/ 169 h 234"/>
                  <a:gd name="T48" fmla="*/ 36 w 241"/>
                  <a:gd name="T49" fmla="*/ 138 h 234"/>
                  <a:gd name="T50" fmla="*/ 95 w 241"/>
                  <a:gd name="T51" fmla="*/ 201 h 234"/>
                  <a:gd name="T52" fmla="*/ 65 w 241"/>
                  <a:gd name="T53" fmla="*/ 210 h 234"/>
                  <a:gd name="T54" fmla="*/ 198 w 241"/>
                  <a:gd name="T55" fmla="*/ 99 h 234"/>
                  <a:gd name="T56" fmla="*/ 179 w 241"/>
                  <a:gd name="T57" fmla="*/ 55 h 234"/>
                  <a:gd name="T58" fmla="*/ 148 w 241"/>
                  <a:gd name="T59" fmla="*/ 24 h 234"/>
                  <a:gd name="T60" fmla="*/ 205 w 241"/>
                  <a:gd name="T61" fmla="*/ 30 h 234"/>
                  <a:gd name="T62" fmla="*/ 210 w 241"/>
                  <a:gd name="T63" fmla="*/ 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1" h="234">
                    <a:moveTo>
                      <a:pt x="215" y="19"/>
                    </a:moveTo>
                    <a:cubicBezTo>
                      <a:pt x="203" y="7"/>
                      <a:pt x="187" y="0"/>
                      <a:pt x="172" y="0"/>
                    </a:cubicBezTo>
                    <a:cubicBezTo>
                      <a:pt x="159" y="0"/>
                      <a:pt x="146" y="5"/>
                      <a:pt x="138" y="14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3" y="130"/>
                      <a:pt x="20" y="134"/>
                      <a:pt x="19" y="139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2" y="201"/>
                      <a:pt x="0" y="206"/>
                      <a:pt x="0" y="209"/>
                    </a:cubicBezTo>
                    <a:cubicBezTo>
                      <a:pt x="0" y="223"/>
                      <a:pt x="12" y="234"/>
                      <a:pt x="26" y="234"/>
                    </a:cubicBezTo>
                    <a:cubicBezTo>
                      <a:pt x="29" y="234"/>
                      <a:pt x="34" y="233"/>
                      <a:pt x="34" y="233"/>
                    </a:cubicBezTo>
                    <a:cubicBezTo>
                      <a:pt x="96" y="216"/>
                      <a:pt x="96" y="216"/>
                      <a:pt x="96" y="216"/>
                    </a:cubicBezTo>
                    <a:cubicBezTo>
                      <a:pt x="101" y="215"/>
                      <a:pt x="105" y="213"/>
                      <a:pt x="109" y="209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41" y="76"/>
                      <a:pt x="238" y="42"/>
                      <a:pt x="215" y="19"/>
                    </a:cubicBezTo>
                    <a:close/>
                    <a:moveTo>
                      <a:pt x="117" y="174"/>
                    </a:moveTo>
                    <a:cubicBezTo>
                      <a:pt x="117" y="168"/>
                      <a:pt x="115" y="161"/>
                      <a:pt x="112" y="15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5" y="99"/>
                      <a:pt x="183" y="11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7" y="178"/>
                      <a:pt x="118" y="176"/>
                      <a:pt x="117" y="174"/>
                    </a:cubicBezTo>
                    <a:close/>
                    <a:moveTo>
                      <a:pt x="108" y="148"/>
                    </a:moveTo>
                    <a:cubicBezTo>
                      <a:pt x="106" y="144"/>
                      <a:pt x="103" y="140"/>
                      <a:pt x="99" y="136"/>
                    </a:cubicBezTo>
                    <a:cubicBezTo>
                      <a:pt x="94" y="131"/>
                      <a:pt x="89" y="128"/>
                      <a:pt x="84" y="12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9" y="58"/>
                      <a:pt x="164" y="61"/>
                      <a:pt x="169" y="66"/>
                    </a:cubicBezTo>
                    <a:cubicBezTo>
                      <a:pt x="173" y="70"/>
                      <a:pt x="176" y="74"/>
                      <a:pt x="178" y="79"/>
                    </a:cubicBezTo>
                    <a:lnTo>
                      <a:pt x="108" y="148"/>
                    </a:lnTo>
                    <a:close/>
                    <a:moveTo>
                      <a:pt x="77" y="121"/>
                    </a:moveTo>
                    <a:cubicBezTo>
                      <a:pt x="70" y="119"/>
                      <a:pt x="63" y="117"/>
                      <a:pt x="56" y="117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21" y="52"/>
                      <a:pt x="133" y="50"/>
                      <a:pt x="146" y="53"/>
                    </a:cubicBezTo>
                    <a:lnTo>
                      <a:pt x="77" y="121"/>
                    </a:lnTo>
                    <a:close/>
                    <a:moveTo>
                      <a:pt x="31" y="219"/>
                    </a:moveTo>
                    <a:cubicBezTo>
                      <a:pt x="30" y="219"/>
                      <a:pt x="28" y="219"/>
                      <a:pt x="26" y="220"/>
                    </a:cubicBezTo>
                    <a:cubicBezTo>
                      <a:pt x="20" y="219"/>
                      <a:pt x="15" y="215"/>
                      <a:pt x="15" y="209"/>
                    </a:cubicBezTo>
                    <a:cubicBezTo>
                      <a:pt x="15" y="207"/>
                      <a:pt x="16" y="205"/>
                      <a:pt x="16" y="204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32" y="176"/>
                      <a:pt x="41" y="180"/>
                      <a:pt x="48" y="187"/>
                    </a:cubicBezTo>
                    <a:cubicBezTo>
                      <a:pt x="55" y="194"/>
                      <a:pt x="58" y="203"/>
                      <a:pt x="58" y="211"/>
                    </a:cubicBezTo>
                    <a:lnTo>
                      <a:pt x="31" y="219"/>
                    </a:lnTo>
                    <a:close/>
                    <a:moveTo>
                      <a:pt x="65" y="210"/>
                    </a:moveTo>
                    <a:cubicBezTo>
                      <a:pt x="65" y="200"/>
                      <a:pt x="61" y="190"/>
                      <a:pt x="53" y="182"/>
                    </a:cubicBezTo>
                    <a:cubicBezTo>
                      <a:pt x="45" y="174"/>
                      <a:pt x="35" y="170"/>
                      <a:pt x="26" y="169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3" y="141"/>
                      <a:pt x="34" y="139"/>
                      <a:pt x="36" y="138"/>
                    </a:cubicBezTo>
                    <a:cubicBezTo>
                      <a:pt x="50" y="127"/>
                      <a:pt x="73" y="130"/>
                      <a:pt x="88" y="146"/>
                    </a:cubicBezTo>
                    <a:cubicBezTo>
                      <a:pt x="105" y="163"/>
                      <a:pt x="108" y="187"/>
                      <a:pt x="95" y="201"/>
                    </a:cubicBezTo>
                    <a:cubicBezTo>
                      <a:pt x="94" y="202"/>
                      <a:pt x="93" y="202"/>
                      <a:pt x="92" y="202"/>
                    </a:cubicBezTo>
                    <a:lnTo>
                      <a:pt x="65" y="210"/>
                    </a:lnTo>
                    <a:close/>
                    <a:moveTo>
                      <a:pt x="210" y="86"/>
                    </a:moveTo>
                    <a:cubicBezTo>
                      <a:pt x="198" y="99"/>
                      <a:pt x="198" y="99"/>
                      <a:pt x="198" y="99"/>
                    </a:cubicBezTo>
                    <a:cubicBezTo>
                      <a:pt x="198" y="97"/>
                      <a:pt x="198" y="96"/>
                      <a:pt x="198" y="94"/>
                    </a:cubicBezTo>
                    <a:cubicBezTo>
                      <a:pt x="196" y="80"/>
                      <a:pt x="190" y="66"/>
                      <a:pt x="179" y="55"/>
                    </a:cubicBezTo>
                    <a:cubicBezTo>
                      <a:pt x="167" y="44"/>
                      <a:pt x="151" y="37"/>
                      <a:pt x="136" y="37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4" y="18"/>
                      <a:pt x="162" y="15"/>
                      <a:pt x="172" y="15"/>
                    </a:cubicBezTo>
                    <a:cubicBezTo>
                      <a:pt x="183" y="15"/>
                      <a:pt x="196" y="20"/>
                      <a:pt x="205" y="30"/>
                    </a:cubicBezTo>
                    <a:cubicBezTo>
                      <a:pt x="214" y="38"/>
                      <a:pt x="219" y="49"/>
                      <a:pt x="219" y="60"/>
                    </a:cubicBezTo>
                    <a:cubicBezTo>
                      <a:pt x="220" y="70"/>
                      <a:pt x="217" y="80"/>
                      <a:pt x="210" y="8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00" tIns="45702" rIns="91400" bIns="45702"/>
              <a:lstStyle/>
              <a:p>
                <a:pPr defTabSz="914013">
                  <a:defRPr/>
                </a:pPr>
                <a:endParaRPr lang="id-ID" sz="1400" kern="0">
                  <a:solidFill>
                    <a:srgbClr val="A1A1A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charset="0"/>
                </a:endParaRPr>
              </a:p>
            </p:txBody>
          </p:sp>
          <p:sp>
            <p:nvSpPr>
              <p:cNvPr id="118" name="Rettangolo arrotondato 3">
                <a:extLst>
                  <a:ext uri="{FF2B5EF4-FFF2-40B4-BE49-F238E27FC236}">
                    <a16:creationId xmlns:a16="http://schemas.microsoft.com/office/drawing/2014/main" id="{11D2E058-E85D-4EF3-8A5A-5173FF8ABC87}"/>
                  </a:ext>
                </a:extLst>
              </p:cNvPr>
              <p:cNvSpPr/>
              <p:nvPr/>
            </p:nvSpPr>
            <p:spPr>
              <a:xfrm>
                <a:off x="9060610" y="1588346"/>
                <a:ext cx="4083579" cy="3776134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sp>
        <p:nvSpPr>
          <p:cNvPr id="43" name="Rettangolo arrotondato 3">
            <a:extLst>
              <a:ext uri="{FF2B5EF4-FFF2-40B4-BE49-F238E27FC236}">
                <a16:creationId xmlns:a16="http://schemas.microsoft.com/office/drawing/2014/main" id="{E7D41B94-986C-4FAE-8851-1D7F86C1F126}"/>
              </a:ext>
            </a:extLst>
          </p:cNvPr>
          <p:cNvSpPr/>
          <p:nvPr/>
        </p:nvSpPr>
        <p:spPr>
          <a:xfrm>
            <a:off x="3497423" y="1846551"/>
            <a:ext cx="4350291" cy="3776134"/>
          </a:xfrm>
          <a:prstGeom prst="round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A816DA9C-1B68-432F-B6FD-E128D531C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2744" y="1433192"/>
            <a:ext cx="3508386" cy="413359"/>
          </a:xfrm>
        </p:spPr>
        <p:txBody>
          <a:bodyPr/>
          <a:lstStyle/>
          <a:p>
            <a:pPr marL="239713" lvl="1" indent="0" algn="ctr" eaLnBrk="1" hangingPunct="1">
              <a:lnSpc>
                <a:spcPts val="2500"/>
              </a:lnSpc>
              <a:spcAft>
                <a:spcPts val="1800"/>
              </a:spcAft>
              <a:buNone/>
              <a:defRPr/>
            </a:pPr>
            <a:r>
              <a:rPr lang="de-DE" altLang="it-IT" sz="1600" i="1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Verdana" pitchFamily="34" charset="0"/>
              </a:rPr>
              <a:t>Frühzeitige Umsetzung</a:t>
            </a:r>
            <a:endParaRPr lang="de-DE" altLang="it-IT" sz="3200" b="1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6" name="Inhaltsplatzhalter 2">
            <a:extLst>
              <a:ext uri="{FF2B5EF4-FFF2-40B4-BE49-F238E27FC236}">
                <a16:creationId xmlns:a16="http://schemas.microsoft.com/office/drawing/2014/main" id="{4597E852-175F-4EAD-8F78-2AA82AD59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678" y="1411904"/>
            <a:ext cx="2934231" cy="39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lvl="1" indent="0" algn="ctr" defTabSz="914400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de-DE" altLang="it-I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Verdana" pitchFamily="34" charset="0"/>
              </a:rPr>
              <a:t>Finale Umsetzung</a:t>
            </a:r>
            <a:endParaRPr lang="de-DE" alt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32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7" name="Oval 18">
            <a:extLst>
              <a:ext uri="{FF2B5EF4-FFF2-40B4-BE49-F238E27FC236}">
                <a16:creationId xmlns:a16="http://schemas.microsoft.com/office/drawing/2014/main" id="{A348FAEC-DF00-4FED-9A9C-FF97E4628F0D}"/>
              </a:ext>
            </a:extLst>
          </p:cNvPr>
          <p:cNvSpPr/>
          <p:nvPr/>
        </p:nvSpPr>
        <p:spPr>
          <a:xfrm>
            <a:off x="9702484" y="3042444"/>
            <a:ext cx="773112" cy="773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380" tIns="45694" rIns="91380" bIns="45694" anchor="ctr"/>
          <a:lstStyle/>
          <a:p>
            <a:pPr algn="ctr" defTabSz="914013"/>
            <a:endParaRPr lang="en-US" sz="1400" kern="0" dirty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E5146C60-F19D-423F-8873-D415DEDC7B29}"/>
              </a:ext>
            </a:extLst>
          </p:cNvPr>
          <p:cNvSpPr>
            <a:spLocks noEditPoints="1"/>
          </p:cNvSpPr>
          <p:nvPr/>
        </p:nvSpPr>
        <p:spPr bwMode="auto">
          <a:xfrm>
            <a:off x="9886046" y="3223809"/>
            <a:ext cx="404813" cy="392113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91400" tIns="45702" rIns="91400" bIns="45702"/>
          <a:lstStyle/>
          <a:p>
            <a:pPr defTabSz="914013">
              <a:defRPr/>
            </a:pPr>
            <a:endParaRPr lang="id-ID" sz="1400" kern="0">
              <a:solidFill>
                <a:srgbClr val="A1A1A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79" name="Oval 18">
            <a:extLst>
              <a:ext uri="{FF2B5EF4-FFF2-40B4-BE49-F238E27FC236}">
                <a16:creationId xmlns:a16="http://schemas.microsoft.com/office/drawing/2014/main" id="{E1396361-5E65-4FB7-91DE-0834BC274599}"/>
              </a:ext>
            </a:extLst>
          </p:cNvPr>
          <p:cNvSpPr/>
          <p:nvPr/>
        </p:nvSpPr>
        <p:spPr>
          <a:xfrm>
            <a:off x="11065831" y="3042444"/>
            <a:ext cx="773112" cy="773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380" tIns="45694" rIns="91380" bIns="45694" anchor="ctr"/>
          <a:lstStyle/>
          <a:p>
            <a:pPr algn="ctr" defTabSz="914013"/>
            <a:endParaRPr lang="en-US" sz="1400" kern="0" dirty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80" name="Freeform 78">
            <a:extLst>
              <a:ext uri="{FF2B5EF4-FFF2-40B4-BE49-F238E27FC236}">
                <a16:creationId xmlns:a16="http://schemas.microsoft.com/office/drawing/2014/main" id="{E7F60C09-D81D-47BB-9863-BEC241836D26}"/>
              </a:ext>
            </a:extLst>
          </p:cNvPr>
          <p:cNvSpPr>
            <a:spLocks noEditPoints="1"/>
          </p:cNvSpPr>
          <p:nvPr/>
        </p:nvSpPr>
        <p:spPr bwMode="auto">
          <a:xfrm>
            <a:off x="11249393" y="3223809"/>
            <a:ext cx="404813" cy="392113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91400" tIns="45702" rIns="91400" bIns="45702"/>
          <a:lstStyle/>
          <a:p>
            <a:pPr defTabSz="914013">
              <a:defRPr/>
            </a:pPr>
            <a:endParaRPr lang="id-ID" sz="1400" kern="0">
              <a:solidFill>
                <a:srgbClr val="A1A1A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81" name="CasellaDiTesto 63">
            <a:extLst>
              <a:ext uri="{FF2B5EF4-FFF2-40B4-BE49-F238E27FC236}">
                <a16:creationId xmlns:a16="http://schemas.microsoft.com/office/drawing/2014/main" id="{7D6CC0C7-1C06-4A2B-9229-678E5A61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966" y="2303679"/>
            <a:ext cx="99713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März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2022</a:t>
            </a:r>
          </a:p>
        </p:txBody>
      </p:sp>
      <p:sp>
        <p:nvSpPr>
          <p:cNvPr id="82" name="CasellaDiTesto 63">
            <a:extLst>
              <a:ext uri="{FF2B5EF4-FFF2-40B4-BE49-F238E27FC236}">
                <a16:creationId xmlns:a16="http://schemas.microsoft.com/office/drawing/2014/main" id="{FDEA65B2-2754-4095-901A-2F02B1E42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758" y="2303679"/>
            <a:ext cx="99713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Juni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2022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9EEA87C-A88D-4BD9-BBA3-AFDAA0BF8B51}"/>
              </a:ext>
            </a:extLst>
          </p:cNvPr>
          <p:cNvSpPr txBox="1"/>
          <p:nvPr/>
        </p:nvSpPr>
        <p:spPr>
          <a:xfrm>
            <a:off x="9467667" y="4247131"/>
            <a:ext cx="1322254" cy="523216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 defTabSz="457143"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Auflösung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</a:b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ARERA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1FD42D6A-041F-4DEF-AFBE-83B1FABB7B05}"/>
              </a:ext>
            </a:extLst>
          </p:cNvPr>
          <p:cNvSpPr txBox="1"/>
          <p:nvPr/>
        </p:nvSpPr>
        <p:spPr>
          <a:xfrm>
            <a:off x="10860255" y="4235993"/>
            <a:ext cx="1322254" cy="523216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 defTabSz="457143"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Dekret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  <a:p>
            <a:pPr algn="ctr" defTabSz="457143">
              <a:defRPr/>
            </a:pP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Mi.S.E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4E5FB91-C194-4CB7-B2FE-FC618B41CEE2}"/>
              </a:ext>
            </a:extLst>
          </p:cNvPr>
          <p:cNvSpPr/>
          <p:nvPr/>
        </p:nvSpPr>
        <p:spPr>
          <a:xfrm>
            <a:off x="9548890" y="2205937"/>
            <a:ext cx="2389598" cy="2748873"/>
          </a:xfrm>
          <a:prstGeom prst="roundRect">
            <a:avLst/>
          </a:prstGeom>
          <a:solidFill>
            <a:srgbClr val="014B96">
              <a:alpha val="10196"/>
            </a:srgbClr>
          </a:solidFill>
          <a:ln>
            <a:solidFill>
              <a:srgbClr val="01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64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Wachsende Aggregation – Kollektiver </a:t>
            </a:r>
            <a:r>
              <a:rPr lang="de-DE" sz="4000" b="1" dirty="0" err="1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Prosumer</a:t>
            </a:r>
            <a:endParaRPr lang="de-DE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B7A160-6734-408A-B0B9-5C28D481E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698" y="957431"/>
            <a:ext cx="7397805" cy="53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Wachsende Aggregation – Kollektiver </a:t>
            </a:r>
            <a:r>
              <a:rPr lang="de-DE" sz="4000" b="1" dirty="0" err="1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Prosumer</a:t>
            </a:r>
            <a:endParaRPr lang="de-DE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6933A-590E-4AE0-AFF0-EDF8E750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206499"/>
            <a:ext cx="12182535" cy="3739084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0BA3B4A-8863-4504-8BAA-43D7E662DC05}"/>
              </a:ext>
            </a:extLst>
          </p:cNvPr>
          <p:cNvCxnSpPr/>
          <p:nvPr/>
        </p:nvCxnSpPr>
        <p:spPr>
          <a:xfrm>
            <a:off x="762000" y="5600700"/>
            <a:ext cx="10287000" cy="0"/>
          </a:xfrm>
          <a:prstGeom prst="straightConnector1">
            <a:avLst/>
          </a:prstGeom>
          <a:ln w="57150">
            <a:solidFill>
              <a:srgbClr val="01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1">
            <a:extLst>
              <a:ext uri="{FF2B5EF4-FFF2-40B4-BE49-F238E27FC236}">
                <a16:creationId xmlns:a16="http://schemas.microsoft.com/office/drawing/2014/main" id="{ACFB999B-E1C3-4B2E-8290-2D2BFF19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1" y="4966741"/>
            <a:ext cx="2220821" cy="549395"/>
          </a:xfrm>
        </p:spPr>
        <p:txBody>
          <a:bodyPr/>
          <a:lstStyle/>
          <a:p>
            <a:pPr marL="0" indent="0" algn="just">
              <a:buNone/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Gestern</a:t>
            </a: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43E0A2F9-97CA-43DA-ABE6-45FDEA1A2E24}"/>
              </a:ext>
            </a:extLst>
          </p:cNvPr>
          <p:cNvSpPr txBox="1">
            <a:spLocks/>
          </p:cNvSpPr>
          <p:nvPr/>
        </p:nvSpPr>
        <p:spPr bwMode="auto">
          <a:xfrm>
            <a:off x="6112470" y="4899423"/>
            <a:ext cx="4897393" cy="54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Heute und Morgen</a:t>
            </a:r>
            <a:endParaRPr lang="it-IT" sz="26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4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5">
            <a:extLst>
              <a:ext uri="{FF2B5EF4-FFF2-40B4-BE49-F238E27FC236}">
                <a16:creationId xmlns:a16="http://schemas.microsoft.com/office/drawing/2014/main" id="{7F9626E8-589A-4E5E-A74E-2E800C56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82" y="1686276"/>
            <a:ext cx="3691430" cy="437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2F806-66C6-430F-A9D9-FD72784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2613"/>
            <a:ext cx="2743200" cy="365125"/>
          </a:xfrm>
        </p:spPr>
        <p:txBody>
          <a:bodyPr/>
          <a:lstStyle/>
          <a:p>
            <a:fld id="{B2EDDEB2-0019-45AE-9741-352377B6A81A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BF3A0-E583-4410-9219-0BB55EB2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368300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de-DE" altLang="de-DE" sz="2200" b="1" dirty="0">
                <a:solidFill>
                  <a:srgbClr val="006C2F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endParaRPr lang="de-DE" sz="2200" b="1" dirty="0">
              <a:solidFill>
                <a:srgbClr val="006C2F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702C0F6B-A96F-4832-A675-A57E406039DD}"/>
              </a:ext>
            </a:extLst>
          </p:cNvPr>
          <p:cNvSpPr txBox="1"/>
          <p:nvPr/>
        </p:nvSpPr>
        <p:spPr>
          <a:xfrm>
            <a:off x="0" y="-4622"/>
            <a:ext cx="1219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gradFill>
                  <a:gsLst>
                    <a:gs pos="0">
                      <a:srgbClr val="0A8BCB"/>
                    </a:gs>
                    <a:gs pos="100000">
                      <a:srgbClr val="78B246"/>
                    </a:gs>
                  </a:gsLst>
                  <a:lin ang="0" scaled="0"/>
                </a:gra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Schlüsselpunkte einer frühzeitigen Umsetzung</a:t>
            </a:r>
            <a:endParaRPr lang="it-IT" sz="4000" b="1" dirty="0">
              <a:gradFill>
                <a:gsLst>
                  <a:gs pos="0">
                    <a:srgbClr val="0A8BCB"/>
                  </a:gs>
                  <a:gs pos="100000">
                    <a:srgbClr val="78B246"/>
                  </a:gs>
                </a:gsLst>
                <a:lin ang="0" scaled="0"/>
              </a:gra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845A23-F7E4-4037-BD15-F15B70C9AF20}"/>
              </a:ext>
            </a:extLst>
          </p:cNvPr>
          <p:cNvSpPr txBox="1"/>
          <p:nvPr/>
        </p:nvSpPr>
        <p:spPr>
          <a:xfrm>
            <a:off x="-90617" y="1352492"/>
            <a:ext cx="9090837" cy="480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lvl="1" algn="just" eaLnBrk="1" hangingPunct="1">
              <a:lnSpc>
                <a:spcPts val="2500"/>
              </a:lnSpc>
              <a:spcAft>
                <a:spcPts val="1800"/>
              </a:spcAft>
              <a:defRPr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Anpassung: 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Übernahme des </a:t>
            </a:r>
            <a:r>
              <a:rPr lang="de-DE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virtuellen Schemas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als Referenzkonfiguration</a:t>
            </a:r>
            <a:endParaRPr lang="it-IT" altLang="it-IT" sz="2000" b="1" dirty="0">
              <a:solidFill>
                <a:srgbClr val="00B0F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Rückzahlung </a:t>
            </a:r>
            <a:r>
              <a:rPr lang="it-IT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8 €/MWh CER 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- 10 €/MWh AUC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Maximale Leistung von </a:t>
            </a:r>
            <a:r>
              <a:rPr lang="it-IT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200 kW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für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jede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Anlage</a:t>
            </a:r>
            <a:endParaRPr lang="de-DE" altLang="it-IT" sz="2000" b="1" dirty="0">
              <a:solidFill>
                <a:srgbClr val="00B0F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Anschluss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für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jeden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Anschluss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im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selben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Umspannwerk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it-IT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MS/NS</a:t>
            </a:r>
          </a:p>
          <a:p>
            <a:pPr marL="468313" lvl="1" algn="just" eaLnBrk="1" hangingPunct="1">
              <a:lnSpc>
                <a:spcPts val="2500"/>
              </a:lnSpc>
              <a:spcAft>
                <a:spcPts val="1800"/>
              </a:spcAft>
              <a:defRPr/>
            </a:pPr>
            <a:endParaRPr lang="it-IT" altLang="it-IT" sz="2000" b="1" dirty="0">
              <a:solidFill>
                <a:srgbClr val="00B0F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468313" lvl="1" algn="just" eaLnBrk="1" hangingPunct="1">
              <a:lnSpc>
                <a:spcPts val="2500"/>
              </a:lnSpc>
              <a:spcAft>
                <a:spcPts val="1800"/>
              </a:spcAft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Gesetzgebung:</a:t>
            </a:r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Auszahlung </a:t>
            </a:r>
            <a:r>
              <a:rPr lang="de-DE" altLang="it-IT" sz="2000" b="1" dirty="0">
                <a:solidFill>
                  <a:srgbClr val="00B0F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110 €/MWh CER </a:t>
            </a:r>
            <a:r>
              <a:rPr lang="de-DE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– 100 €/MWh AUC</a:t>
            </a:r>
            <a:endParaRPr lang="de-DE" altLang="it-IT" sz="2000" dirty="0"/>
          </a:p>
          <a:p>
            <a:pPr marL="1268413" lvl="2" indent="-342900" algn="just" eaLnBrk="1" hangingPunct="1">
              <a:lnSpc>
                <a:spcPts val="25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Möglichkeit zu Steuerabzügen</a:t>
            </a:r>
          </a:p>
        </p:txBody>
      </p:sp>
    </p:spTree>
    <p:extLst>
      <p:ext uri="{BB962C8B-B14F-4D97-AF65-F5344CB8AC3E}">
        <p14:creationId xmlns:p14="http://schemas.microsoft.com/office/powerpoint/2010/main" val="248713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1013</Words>
  <Application>Microsoft Office PowerPoint</Application>
  <PresentationFormat>Widescreen</PresentationFormat>
  <Paragraphs>193</Paragraphs>
  <Slides>20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Roboto Regular</vt:lpstr>
      <vt:lpstr>'Roboto-Bold'</vt:lpstr>
      <vt:lpstr>Source Sans Pro</vt:lpstr>
      <vt:lpstr>Source Sans Pro Light</vt:lpstr>
      <vt:lpstr>Times New Roman</vt:lpstr>
      <vt:lpstr>Trebuchet MS</vt:lpstr>
      <vt:lpstr>Wingdings</vt:lpstr>
      <vt:lpstr>Office</vt:lpstr>
      <vt:lpstr>Presentazione standard di PowerPoint</vt:lpstr>
      <vt:lpstr> 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  <vt:lpstr> </vt:lpstr>
      <vt:lpstr> </vt:lpstr>
      <vt:lpstr> 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Thaler</dc:creator>
  <cp:lastModifiedBy>Dario Sacchetti</cp:lastModifiedBy>
  <cp:revision>275</cp:revision>
  <cp:lastPrinted>2021-09-08T14:10:05Z</cp:lastPrinted>
  <dcterms:created xsi:type="dcterms:W3CDTF">2020-08-04T13:49:55Z</dcterms:created>
  <dcterms:modified xsi:type="dcterms:W3CDTF">2022-05-12T12:09:05Z</dcterms:modified>
</cp:coreProperties>
</file>